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2"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9144000" cy="6858000"/>
  <p:embeddedFontLst>
    <p:embeddedFont>
      <p:font typeface="Calibri" panose="020F0502020204030204" pitchFamily="34" charset="0"/>
      <p:regular r:id="rId25"/>
      <p:bold r:id="rId26"/>
      <p:italic r:id="rId27"/>
      <p:boldItalic r:id="rId28"/>
    </p:embeddedFont>
    <p:embeddedFont>
      <p:font typeface="Noto Sans Symbols" panose="020B0604020202020204" charset="0"/>
      <p:regular r:id="rId29"/>
      <p:bold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03A2EE-78A7-4272-BDD1-0C397FF131AB}">
  <a:tblStyle styleId="{5D03A2EE-78A7-4272-BDD1-0C397FF131A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fb102db35_0_267: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4fb102db35_0_26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3 minutes -- Successful grant writing begins with planning and organization so today, we will begin with talking about what this looks like. </a:t>
            </a:r>
            <a:endParaRPr/>
          </a:p>
          <a:p>
            <a:pPr marL="0" lvl="0" indent="0" algn="l" rtl="0">
              <a:lnSpc>
                <a:spcPct val="100000"/>
              </a:lnSpc>
              <a:spcBef>
                <a:spcPts val="0"/>
              </a:spcBef>
              <a:spcAft>
                <a:spcPts val="0"/>
              </a:spcAft>
              <a:buSzPts val="1400"/>
              <a:buNone/>
            </a:pPr>
            <a:r>
              <a:rPr lang="en-US"/>
              <a:t>Examples: Server, Google Doc, One note, Asana, Dropbox</a:t>
            </a:r>
            <a:endParaRPr/>
          </a:p>
        </p:txBody>
      </p:sp>
      <p:sp>
        <p:nvSpPr>
          <p:cNvPr id="135" name="Google Shape;135;g24fb102db35_0_267: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4 minutes – Check the boxes of the documents you can locate easily. Make sure they are all in one electronic and hard copy folder.</a:t>
            </a:r>
            <a:endParaRPr/>
          </a:p>
        </p:txBody>
      </p:sp>
      <p:sp>
        <p:nvSpPr>
          <p:cNvPr id="146" name="Google Shape;146;p4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fb102db35_0_25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4fb102db35_0_258: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7: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3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4: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3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3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3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4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4fb102db35_0_326: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24fb102db35_0_32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8411e8b81a_0_7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28411e8b81a_0_7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4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Check for “That,” “ing Verbs,” N2SSWTSW, passive verbs</a:t>
            </a:r>
            <a:endParaRPr/>
          </a:p>
        </p:txBody>
      </p:sp>
      <p:sp>
        <p:nvSpPr>
          <p:cNvPr id="242" name="Google Shape;242;p4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7: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2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8: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10 minutes to research and 10 minutes to share</a:t>
            </a:r>
            <a:endParaRPr/>
          </a:p>
        </p:txBody>
      </p:sp>
      <p:sp>
        <p:nvSpPr>
          <p:cNvPr id="97" name="Google Shape;97;p3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Demonstrate how to use each – ask the participants to open up their grant opportunities folder </a:t>
            </a:r>
            <a:endParaRPr/>
          </a:p>
        </p:txBody>
      </p:sp>
      <p:sp>
        <p:nvSpPr>
          <p:cNvPr id="107" name="Google Shape;107;p2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4fb102db35_0_45: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24fb102db35_0_4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10 minutes to research and 10 minutes to share</a:t>
            </a:r>
            <a:endParaRPr/>
          </a:p>
        </p:txBody>
      </p:sp>
      <p:sp>
        <p:nvSpPr>
          <p:cNvPr id="117" name="Google Shape;117;g24fb102db35_0_45: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fb102db35_0_14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24fb102db35_0_147: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2"/>
          <p:cNvSpPr>
            <a:spLocks noGrp="1"/>
          </p:cNvSpPr>
          <p:nvPr>
            <p:ph type="pic" idx="2"/>
          </p:nvPr>
        </p:nvSpPr>
        <p:spPr>
          <a:xfrm>
            <a:off x="0" y="0"/>
            <a:ext cx="12192000" cy="4433135"/>
          </a:xfrm>
          <a:prstGeom prst="rect">
            <a:avLst/>
          </a:prstGeom>
          <a:solidFill>
            <a:srgbClr val="E8E9E9"/>
          </a:solidFill>
          <a:ln>
            <a:noFill/>
          </a:ln>
        </p:spPr>
      </p:sp>
      <p:sp>
        <p:nvSpPr>
          <p:cNvPr id="24" name="Google Shape;24;p2"/>
          <p:cNvSpPr txBox="1">
            <a:spLocks noGrp="1"/>
          </p:cNvSpPr>
          <p:nvPr>
            <p:ph type="subTitle" idx="1"/>
          </p:nvPr>
        </p:nvSpPr>
        <p:spPr>
          <a:xfrm>
            <a:off x="914400" y="4998175"/>
            <a:ext cx="6764747" cy="6103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00"/>
              <a:buNone/>
              <a:defRPr sz="3600" b="1">
                <a:solidFill>
                  <a:srgbClr val="00519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2"/>
          <p:cNvSpPr txBox="1">
            <a:spLocks noGrp="1"/>
          </p:cNvSpPr>
          <p:nvPr>
            <p:ph type="body" idx="3"/>
          </p:nvPr>
        </p:nvSpPr>
        <p:spPr>
          <a:xfrm>
            <a:off x="914400" y="5697398"/>
            <a:ext cx="6764216" cy="489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2"/>
          <p:cNvSpPr/>
          <p:nvPr/>
        </p:nvSpPr>
        <p:spPr>
          <a:xfrm>
            <a:off x="8745162" y="6088696"/>
            <a:ext cx="2010032" cy="65705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914400" y="1989862"/>
            <a:ext cx="10981035" cy="405478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3"/>
          <p:cNvSpPr txBox="1">
            <a:spLocks noGrp="1"/>
          </p:cNvSpPr>
          <p:nvPr>
            <p:ph type="title"/>
          </p:nvPr>
        </p:nvSpPr>
        <p:spPr>
          <a:xfrm>
            <a:off x="914400" y="493135"/>
            <a:ext cx="10981032"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191"/>
              </a:buClr>
              <a:buSzPts val="4400"/>
              <a:buFont typeface="Arial"/>
              <a:buNone/>
              <a:defRPr>
                <a:solidFill>
                  <a:srgbClr val="0051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2" name="Google Shape;32;p3"/>
          <p:cNvCxnSpPr/>
          <p:nvPr/>
        </p:nvCxnSpPr>
        <p:spPr>
          <a:xfrm rot="10800000">
            <a:off x="1188720" y="1644210"/>
            <a:ext cx="0" cy="1"/>
          </a:xfrm>
          <a:prstGeom prst="straightConnector1">
            <a:avLst/>
          </a:prstGeom>
          <a:noFill/>
          <a:ln w="9525" cap="flat" cmpd="sng">
            <a:solidFill>
              <a:schemeClr val="accent5"/>
            </a:solidFill>
            <a:prstDash val="solid"/>
            <a:miter lim="800000"/>
            <a:headEnd type="none" w="sm" len="sm"/>
            <a:tailEnd type="none" w="sm" len="sm"/>
          </a:ln>
        </p:spPr>
      </p:cxnSp>
      <p:cxnSp>
        <p:nvCxnSpPr>
          <p:cNvPr id="33" name="Google Shape;33;p3"/>
          <p:cNvCxnSpPr/>
          <p:nvPr/>
        </p:nvCxnSpPr>
        <p:spPr>
          <a:xfrm>
            <a:off x="1036320" y="1612732"/>
            <a:ext cx="10842642" cy="0"/>
          </a:xfrm>
          <a:prstGeom prst="straightConnector1">
            <a:avLst/>
          </a:prstGeom>
          <a:noFill/>
          <a:ln w="12700" cap="flat" cmpd="sng">
            <a:solidFill>
              <a:schemeClr val="dk2"/>
            </a:solidFill>
            <a:prstDash val="dot"/>
            <a:miter lim="800000"/>
            <a:headEnd type="none" w="sm" len="sm"/>
            <a:tailEnd type="none" w="sm" len="sm"/>
          </a:ln>
        </p:spPr>
      </p:cxnSp>
      <p:sp>
        <p:nvSpPr>
          <p:cNvPr id="34" name="Google Shape;34;p3"/>
          <p:cNvSpPr/>
          <p:nvPr/>
        </p:nvSpPr>
        <p:spPr>
          <a:xfrm>
            <a:off x="8745162" y="6088696"/>
            <a:ext cx="2010032" cy="65705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14400" y="1825625"/>
            <a:ext cx="5181600" cy="41111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2"/>
          </p:nvPr>
        </p:nvSpPr>
        <p:spPr>
          <a:xfrm>
            <a:off x="6470904" y="1825625"/>
            <a:ext cx="5408058" cy="41111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9" name="Google Shape;39;p4"/>
          <p:cNvSpPr txBox="1">
            <a:spLocks noGrp="1"/>
          </p:cNvSpPr>
          <p:nvPr>
            <p:ph type="title"/>
          </p:nvPr>
        </p:nvSpPr>
        <p:spPr>
          <a:xfrm>
            <a:off x="914400" y="493135"/>
            <a:ext cx="10964562"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191"/>
              </a:buClr>
              <a:buSzPts val="4400"/>
              <a:buFont typeface="Arial"/>
              <a:buNone/>
              <a:defRPr>
                <a:solidFill>
                  <a:srgbClr val="0051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0" name="Google Shape;40;p4"/>
          <p:cNvCxnSpPr/>
          <p:nvPr/>
        </p:nvCxnSpPr>
        <p:spPr>
          <a:xfrm>
            <a:off x="1036320" y="1612732"/>
            <a:ext cx="10842642" cy="0"/>
          </a:xfrm>
          <a:prstGeom prst="straightConnector1">
            <a:avLst/>
          </a:prstGeom>
          <a:noFill/>
          <a:ln w="12700" cap="flat" cmpd="sng">
            <a:solidFill>
              <a:schemeClr val="dk2"/>
            </a:solidFill>
            <a:prstDash val="dot"/>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41"/>
        <p:cNvGrpSpPr/>
        <p:nvPr/>
      </p:nvGrpSpPr>
      <p:grpSpPr>
        <a:xfrm>
          <a:off x="0" y="0"/>
          <a:ext cx="0" cy="0"/>
          <a:chOff x="0" y="0"/>
          <a:chExt cx="0" cy="0"/>
        </a:xfrm>
      </p:grpSpPr>
      <p:pic>
        <p:nvPicPr>
          <p:cNvPr id="42" name="Google Shape;42;p5" descr="A close up of a logo&#10;&#10;Description automatically generated"/>
          <p:cNvPicPr preferRelativeResize="0"/>
          <p:nvPr/>
        </p:nvPicPr>
        <p:blipFill rotWithShape="1">
          <a:blip r:embed="rId2">
            <a:alphaModFix amt="20000"/>
          </a:blip>
          <a:srcRect/>
          <a:stretch/>
        </p:blipFill>
        <p:spPr>
          <a:xfrm>
            <a:off x="8039101" y="-313269"/>
            <a:ext cx="4381500" cy="4356100"/>
          </a:xfrm>
          <a:prstGeom prst="rect">
            <a:avLst/>
          </a:prstGeom>
          <a:noFill/>
          <a:ln>
            <a:noFill/>
          </a:ln>
        </p:spPr>
      </p:pic>
      <p:sp>
        <p:nvSpPr>
          <p:cNvPr id="43" name="Google Shape;43;p5"/>
          <p:cNvSpPr txBox="1">
            <a:spLocks noGrp="1"/>
          </p:cNvSpPr>
          <p:nvPr>
            <p:ph type="body" idx="1"/>
          </p:nvPr>
        </p:nvSpPr>
        <p:spPr>
          <a:xfrm>
            <a:off x="914400" y="1989862"/>
            <a:ext cx="10964636" cy="405478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title"/>
          </p:nvPr>
        </p:nvSpPr>
        <p:spPr>
          <a:xfrm>
            <a:off x="914400" y="493135"/>
            <a:ext cx="10964636"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443B"/>
              </a:buClr>
              <a:buSzPts val="4400"/>
              <a:buFont typeface="Arial"/>
              <a:buNone/>
              <a:defRPr>
                <a:solidFill>
                  <a:srgbClr val="FF443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5" name="Google Shape;45;p5"/>
          <p:cNvCxnSpPr/>
          <p:nvPr/>
        </p:nvCxnSpPr>
        <p:spPr>
          <a:xfrm>
            <a:off x="1036320" y="1612732"/>
            <a:ext cx="7002783" cy="0"/>
          </a:xfrm>
          <a:prstGeom prst="straightConnector1">
            <a:avLst/>
          </a:prstGeom>
          <a:noFill/>
          <a:ln w="12700" cap="flat" cmpd="sng">
            <a:solidFill>
              <a:schemeClr val="dk2"/>
            </a:solidFill>
            <a:prstDash val="dot"/>
            <a:miter lim="800000"/>
            <a:headEnd type="none" w="sm" len="sm"/>
            <a:tailEnd type="none" w="sm" len="sm"/>
          </a:ln>
        </p:spPr>
      </p:cxnSp>
      <p:sp>
        <p:nvSpPr>
          <p:cNvPr id="46" name="Google Shape;46;p5"/>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5"/>
              </a:buClr>
              <a:buSzPts val="4400"/>
              <a:buFont typeface="Arial"/>
              <a:buNone/>
              <a:defRPr sz="4400" b="1"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914400" y="1825625"/>
            <a:ext cx="10515600" cy="405478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accent5"/>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accent5"/>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accent5"/>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accent5"/>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
          <p:cNvGrpSpPr/>
          <p:nvPr/>
        </p:nvGrpSpPr>
        <p:grpSpPr>
          <a:xfrm>
            <a:off x="0" y="0"/>
            <a:ext cx="539496" cy="6858000"/>
            <a:chOff x="0" y="-26388"/>
            <a:chExt cx="330200" cy="6858000"/>
          </a:xfrm>
        </p:grpSpPr>
        <p:sp>
          <p:nvSpPr>
            <p:cNvPr id="13" name="Google Shape;13;p1"/>
            <p:cNvSpPr/>
            <p:nvPr/>
          </p:nvSpPr>
          <p:spPr>
            <a:xfrm>
              <a:off x="0" y="-26388"/>
              <a:ext cx="330200" cy="2658703"/>
            </a:xfrm>
            <a:prstGeom prst="rect">
              <a:avLst/>
            </a:prstGeom>
            <a:gradFill>
              <a:gsLst>
                <a:gs pos="0">
                  <a:srgbClr val="ECF4FF">
                    <a:alpha val="0"/>
                  </a:srgbClr>
                </a:gs>
                <a:gs pos="99000">
                  <a:srgbClr val="005191"/>
                </a:gs>
                <a:gs pos="100000">
                  <a:srgbClr val="00519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1"/>
            <p:cNvSpPr/>
            <p:nvPr/>
          </p:nvSpPr>
          <p:spPr>
            <a:xfrm>
              <a:off x="0" y="2632314"/>
              <a:ext cx="330200" cy="1774433"/>
            </a:xfrm>
            <a:prstGeom prst="rect">
              <a:avLst/>
            </a:prstGeom>
            <a:gradFill>
              <a:gsLst>
                <a:gs pos="0">
                  <a:srgbClr val="ECF4FF">
                    <a:alpha val="0"/>
                  </a:srgbClr>
                </a:gs>
                <a:gs pos="99000">
                  <a:srgbClr val="539ED0"/>
                </a:gs>
                <a:gs pos="100000">
                  <a:srgbClr val="539ED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1"/>
            <p:cNvSpPr/>
            <p:nvPr/>
          </p:nvSpPr>
          <p:spPr>
            <a:xfrm>
              <a:off x="0" y="4406853"/>
              <a:ext cx="330200" cy="1503572"/>
            </a:xfrm>
            <a:prstGeom prst="rect">
              <a:avLst/>
            </a:prstGeom>
            <a:gradFill>
              <a:gsLst>
                <a:gs pos="0">
                  <a:srgbClr val="ECF4FF">
                    <a:alpha val="0"/>
                  </a:srgbClr>
                </a:gs>
                <a:gs pos="99000">
                  <a:srgbClr val="FF0000"/>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
            <p:cNvSpPr/>
            <p:nvPr/>
          </p:nvSpPr>
          <p:spPr>
            <a:xfrm>
              <a:off x="0" y="5910425"/>
              <a:ext cx="330200" cy="921187"/>
            </a:xfrm>
            <a:prstGeom prst="rect">
              <a:avLst/>
            </a:prstGeom>
            <a:gradFill>
              <a:gsLst>
                <a:gs pos="0">
                  <a:srgbClr val="ECF4FF">
                    <a:alpha val="0"/>
                  </a:srgbClr>
                </a:gs>
                <a:gs pos="99000">
                  <a:srgbClr val="FFC000"/>
                </a:gs>
                <a:gs pos="100000">
                  <a:srgbClr val="FFC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 name="Google Shape;17;p1"/>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8" name="Google Shape;18;p1"/>
          <p:cNvPicPr preferRelativeResize="0"/>
          <p:nvPr/>
        </p:nvPicPr>
        <p:blipFill rotWithShape="1">
          <a:blip r:embed="rId6">
            <a:alphaModFix/>
          </a:blip>
          <a:srcRect/>
          <a:stretch/>
        </p:blipFill>
        <p:spPr>
          <a:xfrm>
            <a:off x="10668756" y="6051550"/>
            <a:ext cx="1358144" cy="667475"/>
          </a:xfrm>
          <a:prstGeom prst="rect">
            <a:avLst/>
          </a:prstGeom>
          <a:noFill/>
          <a:ln>
            <a:noFill/>
          </a:ln>
        </p:spPr>
      </p:pic>
      <p:sp>
        <p:nvSpPr>
          <p:cNvPr id="19" name="Google Shape;19;p1"/>
          <p:cNvSpPr txBox="1"/>
          <p:nvPr/>
        </p:nvSpPr>
        <p:spPr>
          <a:xfrm>
            <a:off x="8821597" y="6258752"/>
            <a:ext cx="1878682" cy="286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1200"/>
              <a:buFont typeface="Arial"/>
              <a:buNone/>
            </a:pPr>
            <a:r>
              <a:rPr lang="en-US" sz="1200" b="1" i="0" u="none" strike="noStrike" cap="none">
                <a:solidFill>
                  <a:schemeClr val="accent1"/>
                </a:solidFill>
                <a:latin typeface="Arial"/>
                <a:ea typeface="Arial"/>
                <a:cs typeface="Arial"/>
                <a:sym typeface="Arial"/>
              </a:rPr>
              <a:t>United Way of Anytown</a:t>
            </a:r>
            <a:endParaRPr sz="1200" b="1" i="0" u="none" strike="noStrike" cap="none">
              <a:solidFill>
                <a:schemeClr val="accent1"/>
              </a:solidFill>
              <a:latin typeface="Arial"/>
              <a:ea typeface="Arial"/>
              <a:cs typeface="Arial"/>
              <a:sym typeface="Arial"/>
            </a:endParaRPr>
          </a:p>
        </p:txBody>
      </p:sp>
      <p:sp>
        <p:nvSpPr>
          <p:cNvPr id="20" name="Google Shape;20;p1"/>
          <p:cNvSpPr txBox="1"/>
          <p:nvPr/>
        </p:nvSpPr>
        <p:spPr>
          <a:xfrm>
            <a:off x="8826597" y="6479810"/>
            <a:ext cx="1872332" cy="241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850"/>
              <a:buFont typeface="Arial"/>
              <a:buNone/>
            </a:pPr>
            <a:r>
              <a:rPr lang="en-US" sz="850" b="0" i="0" u="none" strike="noStrike" cap="none">
                <a:solidFill>
                  <a:schemeClr val="accent1"/>
                </a:solidFill>
                <a:latin typeface="Arial"/>
                <a:ea typeface="Arial"/>
                <a:cs typeface="Arial"/>
                <a:sym typeface="Arial"/>
              </a:rPr>
              <a:t>UnitedWayofAnytown.org</a:t>
            </a:r>
            <a:endParaRPr sz="1400" b="0" i="0" u="none" strike="noStrike" cap="none">
              <a:solidFill>
                <a:srgbClr val="000000"/>
              </a:solidFill>
              <a:latin typeface="Arial"/>
              <a:ea typeface="Arial"/>
              <a:cs typeface="Arial"/>
              <a:sym typeface="Arial"/>
            </a:endParaRPr>
          </a:p>
        </p:txBody>
      </p:sp>
      <p:sp>
        <p:nvSpPr>
          <p:cNvPr id="21" name="Google Shape;21;p1"/>
          <p:cNvSpPr/>
          <p:nvPr/>
        </p:nvSpPr>
        <p:spPr>
          <a:xfrm>
            <a:off x="8745162" y="6088696"/>
            <a:ext cx="2010032" cy="65705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8" Type="http://schemas.openxmlformats.org/officeDocument/2006/relationships/hyperlink" Target="https://dsamh.utah.gov/sharp-survey" TargetMode="External"/><Relationship Id="rId13" Type="http://schemas.openxmlformats.org/officeDocument/2006/relationships/hyperlink" Target="https://www.utahhumane.org/about-us/shelter-intake-outcome-statistics" TargetMode="External"/><Relationship Id="rId18" Type="http://schemas.openxmlformats.org/officeDocument/2006/relationships/hyperlink" Target="https://jobs.utah.gov/wi/data/library/wages/annualprofilewages.html" TargetMode="External"/><Relationship Id="rId3" Type="http://schemas.openxmlformats.org/officeDocument/2006/relationships/hyperlink" Target="https://www.census.gov/quickfacts/fact/table/US/PST045219" TargetMode="External"/><Relationship Id="rId7" Type="http://schemas.openxmlformats.org/officeDocument/2006/relationships/hyperlink" Target="https://datagateway.schools.utah.gov/" TargetMode="External"/><Relationship Id="rId12" Type="http://schemas.openxmlformats.org/officeDocument/2006/relationships/image" Target="../media/image7.png"/><Relationship Id="rId17" Type="http://schemas.openxmlformats.org/officeDocument/2006/relationships/hyperlink" Target="https://jobs.utah.gov/jsp/utalmis/#/" TargetMode="External"/><Relationship Id="rId2" Type="http://schemas.openxmlformats.org/officeDocument/2006/relationships/notesSlide" Target="../notesSlides/notesSlide14.xml"/><Relationship Id="rId16" Type="http://schemas.openxmlformats.org/officeDocument/2006/relationships/hyperlink" Target="https://usafacts.org/" TargetMode="External"/><Relationship Id="rId20"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schools.utah.gov/data/reports" TargetMode="External"/><Relationship Id="rId11" Type="http://schemas.openxmlformats.org/officeDocument/2006/relationships/hyperlink" Target="https://www.lgbtmap.org/equality-maps/profile_state/UT" TargetMode="External"/><Relationship Id="rId5" Type="http://schemas.openxmlformats.org/officeDocument/2006/relationships/hyperlink" Target="https://jobs.utah.gov/edo/intergenerational/" TargetMode="External"/><Relationship Id="rId15" Type="http://schemas.openxmlformats.org/officeDocument/2006/relationships/hyperlink" Target="https://dhhs.utah.gov/utahhpi/" TargetMode="External"/><Relationship Id="rId10" Type="http://schemas.openxmlformats.org/officeDocument/2006/relationships/hyperlink" Target="https://ibis.health.utah.gov/ibisph-view/" TargetMode="External"/><Relationship Id="rId19" Type="http://schemas.openxmlformats.org/officeDocument/2006/relationships/hyperlink" Target="https://www.seniorliving.org/utah/" TargetMode="External"/><Relationship Id="rId4" Type="http://schemas.openxmlformats.org/officeDocument/2006/relationships/hyperlink" Target="https://bci.utah.gov/utah-crime-statistics/" TargetMode="External"/><Relationship Id="rId9" Type="http://schemas.openxmlformats.org/officeDocument/2006/relationships/hyperlink" Target="https://health.utah.gov/data" TargetMode="External"/><Relationship Id="rId14" Type="http://schemas.openxmlformats.org/officeDocument/2006/relationships/hyperlink" Target="https://www.nationalchildrensalliance.org/cac-statistic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independentsector.org/wp-content/uploads/2023/04/Value-of-Volunteer-Time-by-State-2001-2022.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create.kahoot.it/details/67157b42-cc78-4d6a-a250-716574edbcb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hyperlink" Target="https://crosscharitablefoundation.net/" TargetMode="External"/><Relationship Id="rId3" Type="http://schemas.openxmlformats.org/officeDocument/2006/relationships/hyperlink" Target="http://swanfound.org/" TargetMode="External"/><Relationship Id="rId7" Type="http://schemas.openxmlformats.org/officeDocument/2006/relationships/hyperlink" Target="https://www.crockercatalystfoundation.org/fund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hemingwayfoundation.org/" TargetMode="External"/><Relationship Id="rId11" Type="http://schemas.openxmlformats.org/officeDocument/2006/relationships/image" Target="../media/image5.jpg"/><Relationship Id="rId5" Type="http://schemas.openxmlformats.org/officeDocument/2006/relationships/hyperlink" Target="https://www.gsecclesfoundation.org/" TargetMode="External"/><Relationship Id="rId10" Type="http://schemas.openxmlformats.org/officeDocument/2006/relationships/image" Target="../media/image7.png"/><Relationship Id="rId4" Type="http://schemas.openxmlformats.org/officeDocument/2006/relationships/hyperlink" Target="https://sorensonlegacyfoundation.org/" TargetMode="External"/><Relationship Id="rId9" Type="http://schemas.openxmlformats.org/officeDocument/2006/relationships/hyperlink" Target="https://uwnu.org/nonprofits/community-service-grants.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document/d/1hIRF2tvuJyxuNjcW44DixwUHu1btTtd4_B8xYFifRKg/edi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hyperlink" Target="https://www.causeiq.com/" TargetMode="External"/><Relationship Id="rId13" Type="http://schemas.openxmlformats.org/officeDocument/2006/relationships/image" Target="../media/image9.png"/><Relationship Id="rId3" Type="http://schemas.openxmlformats.org/officeDocument/2006/relationships/hyperlink" Target="https://fconline.foundationcenter.org/fdo-search/member-index/" TargetMode="External"/><Relationship Id="rId7" Type="http://schemas.openxmlformats.org/officeDocument/2006/relationships/hyperlink" Target="https://www.charitynavigator.org/index.cfm" TargetMode="External"/><Relationship Id="rId12" Type="http://schemas.openxmlformats.org/officeDocument/2006/relationships/hyperlink" Target="https://www.giveforms.com/blog/25-companies-that-donate-to-nonprofit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guidestar.org/" TargetMode="External"/><Relationship Id="rId11" Type="http://schemas.openxmlformats.org/officeDocument/2006/relationships/hyperlink" Target="https://givebutter.com/blog/grants-for-nonprofits" TargetMode="External"/><Relationship Id="rId5" Type="http://schemas.openxmlformats.org/officeDocument/2006/relationships/hyperlink" Target="https://www.instrumentl.com/" TargetMode="External"/><Relationship Id="rId10" Type="http://schemas.openxmlformats.org/officeDocument/2006/relationships/hyperlink" Target="https://doublethedonation.com/companies-that-donate-to-nonprofits/#volunteergrants" TargetMode="External"/><Relationship Id="rId4" Type="http://schemas.openxmlformats.org/officeDocument/2006/relationships/hyperlink" Target="https://www.grantwatch.com/" TargetMode="External"/><Relationship Id="rId9" Type="http://schemas.openxmlformats.org/officeDocument/2006/relationships/hyperlink" Target="https://grantstation.com/" TargetMode="External"/><Relationship Id="rId14"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hyperlink" Target="https://www.gsecclesfoundation.org/" TargetMode="External"/><Relationship Id="rId13" Type="http://schemas.openxmlformats.org/officeDocument/2006/relationships/hyperlink" Target="https://www.up.com/aboutup/community/foundation/local-grants/index.htm" TargetMode="External"/><Relationship Id="rId3" Type="http://schemas.openxmlformats.org/officeDocument/2006/relationships/hyperlink" Target="https://docs.google.com/document/d/1hIRF2tvuJyxuNjcW44DixwUHu1btTtd4_B8xYFifRKg/edit" TargetMode="External"/><Relationship Id="rId7" Type="http://schemas.openxmlformats.org/officeDocument/2006/relationships/hyperlink" Target="http://swanfound.org/" TargetMode="External"/><Relationship Id="rId12" Type="http://schemas.openxmlformats.org/officeDocument/2006/relationships/hyperlink" Target="https://www.dominionenergy.com/our-company/customers-and-community/charitable-foundation" TargetMode="External"/><Relationship Id="rId2" Type="http://schemas.openxmlformats.org/officeDocument/2006/relationships/notesSlide" Target="../notesSlides/notesSlide8.xml"/><Relationship Id="rId16"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hyperlink" Target="https://sorensonlegacyfoundation.org/" TargetMode="External"/><Relationship Id="rId11" Type="http://schemas.openxmlformats.org/officeDocument/2006/relationships/hyperlink" Target="https://www.lhm.com/doing-good/" TargetMode="External"/><Relationship Id="rId5" Type="http://schemas.openxmlformats.org/officeDocument/2006/relationships/hyperlink" Target="https://www.rockymountainpower.net/community/foundation.html" TargetMode="External"/><Relationship Id="rId15" Type="http://schemas.openxmlformats.org/officeDocument/2006/relationships/image" Target="../media/image9.png"/><Relationship Id="rId10" Type="http://schemas.openxmlformats.org/officeDocument/2006/relationships/hyperlink" Target="https://about.bankofamerica.com/en/making-an-impact/charitable-foundation-funding#fbid=hbBCXvUZb1z" TargetMode="External"/><Relationship Id="rId4" Type="http://schemas.openxmlformats.org/officeDocument/2006/relationships/hyperlink" Target="https://uwnu.org/nonprofits/community-service-grants.html" TargetMode="External"/><Relationship Id="rId9" Type="http://schemas.openxmlformats.org/officeDocument/2006/relationships/hyperlink" Target="https://hemingwayfoundation.org/" TargetMode="External"/><Relationship Id="rId14" Type="http://schemas.openxmlformats.org/officeDocument/2006/relationships/hyperlink" Target="http://www.eskuchefoundation.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spreadsheets/d/1wPuhSP49QJtgyTUmiS3ZMmUmSmko2imW/edit#gid=188236701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6"/>
          <p:cNvSpPr txBox="1">
            <a:spLocks noGrp="1"/>
          </p:cNvSpPr>
          <p:nvPr>
            <p:ph type="subTitle" idx="1"/>
          </p:nvPr>
        </p:nvSpPr>
        <p:spPr>
          <a:xfrm>
            <a:off x="914400" y="4740492"/>
            <a:ext cx="9759000" cy="61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a:solidFill>
                  <a:srgbClr val="005191"/>
                </a:solidFill>
              </a:rPr>
              <a:t>United Way of </a:t>
            </a:r>
            <a:r>
              <a:rPr lang="en-US"/>
              <a:t>Northern Utah </a:t>
            </a:r>
            <a:endParaRPr/>
          </a:p>
        </p:txBody>
      </p:sp>
      <p:sp>
        <p:nvSpPr>
          <p:cNvPr id="53" name="Google Shape;53;p6"/>
          <p:cNvSpPr txBox="1">
            <a:spLocks noGrp="1"/>
          </p:cNvSpPr>
          <p:nvPr>
            <p:ph type="body" idx="3"/>
          </p:nvPr>
        </p:nvSpPr>
        <p:spPr>
          <a:xfrm>
            <a:off x="914400" y="5363921"/>
            <a:ext cx="6764100" cy="674414"/>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1800"/>
              <a:buNone/>
            </a:pPr>
            <a:r>
              <a:rPr lang="en-US" sz="1600" b="1"/>
              <a:t>The Nonprofit Connection</a:t>
            </a:r>
            <a:endParaRPr/>
          </a:p>
          <a:p>
            <a:pPr marL="0" lvl="0" indent="0" algn="l" rtl="0">
              <a:lnSpc>
                <a:spcPct val="120000"/>
              </a:lnSpc>
              <a:spcBef>
                <a:spcPts val="0"/>
              </a:spcBef>
              <a:spcAft>
                <a:spcPts val="0"/>
              </a:spcAft>
              <a:buSzPts val="1800"/>
              <a:buNone/>
            </a:pPr>
            <a:r>
              <a:rPr lang="en-US" sz="1600" i="1"/>
              <a:t>Empowering Nonprofits to Achieve Their Mission</a:t>
            </a:r>
            <a:endParaRPr/>
          </a:p>
        </p:txBody>
      </p:sp>
      <p:pic>
        <p:nvPicPr>
          <p:cNvPr id="54" name="Google Shape;54;p6" descr="A person writing on a computer&#10;&#10;Description automatically generated with medium confidence"/>
          <p:cNvPicPr preferRelativeResize="0">
            <a:picLocks noGrp="1"/>
          </p:cNvPicPr>
          <p:nvPr>
            <p:ph type="pic" idx="2"/>
          </p:nvPr>
        </p:nvPicPr>
        <p:blipFill rotWithShape="1">
          <a:blip r:embed="rId3">
            <a:alphaModFix/>
          </a:blip>
          <a:srcRect t="22132" b="22132"/>
          <a:stretch/>
        </p:blipFill>
        <p:spPr>
          <a:xfrm>
            <a:off x="4843949" y="0"/>
            <a:ext cx="7348050" cy="4281801"/>
          </a:xfrm>
          <a:prstGeom prst="rect">
            <a:avLst/>
          </a:prstGeom>
          <a:solidFill>
            <a:srgbClr val="E8E9E9"/>
          </a:solidFill>
          <a:ln>
            <a:noFill/>
          </a:ln>
        </p:spPr>
      </p:pic>
      <p:grpSp>
        <p:nvGrpSpPr>
          <p:cNvPr id="55" name="Google Shape;55;p6"/>
          <p:cNvGrpSpPr/>
          <p:nvPr/>
        </p:nvGrpSpPr>
        <p:grpSpPr>
          <a:xfrm>
            <a:off x="0" y="0"/>
            <a:ext cx="539496" cy="4433135"/>
            <a:chOff x="0" y="-26388"/>
            <a:chExt cx="330200" cy="4433135"/>
          </a:xfrm>
        </p:grpSpPr>
        <p:sp>
          <p:nvSpPr>
            <p:cNvPr id="56" name="Google Shape;56;p6"/>
            <p:cNvSpPr/>
            <p:nvPr/>
          </p:nvSpPr>
          <p:spPr>
            <a:xfrm>
              <a:off x="0" y="-26388"/>
              <a:ext cx="330200" cy="2658703"/>
            </a:xfrm>
            <a:prstGeom prst="rect">
              <a:avLst/>
            </a:prstGeom>
            <a:gradFill>
              <a:gsLst>
                <a:gs pos="0">
                  <a:srgbClr val="ECF4FF">
                    <a:alpha val="0"/>
                  </a:srgbClr>
                </a:gs>
                <a:gs pos="99000">
                  <a:srgbClr val="005191"/>
                </a:gs>
                <a:gs pos="100000">
                  <a:srgbClr val="00519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6"/>
            <p:cNvSpPr/>
            <p:nvPr/>
          </p:nvSpPr>
          <p:spPr>
            <a:xfrm>
              <a:off x="0" y="2632314"/>
              <a:ext cx="330200" cy="1774433"/>
            </a:xfrm>
            <a:prstGeom prst="rect">
              <a:avLst/>
            </a:prstGeom>
            <a:gradFill>
              <a:gsLst>
                <a:gs pos="0">
                  <a:srgbClr val="ECF4FF">
                    <a:alpha val="0"/>
                  </a:srgbClr>
                </a:gs>
                <a:gs pos="99000">
                  <a:srgbClr val="539ED0"/>
                </a:gs>
                <a:gs pos="100000">
                  <a:srgbClr val="539ED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8" name="Google Shape;58;p6" descr="Logo&#10;&#10;Description automatically generated"/>
          <p:cNvPicPr preferRelativeResize="0"/>
          <p:nvPr/>
        </p:nvPicPr>
        <p:blipFill rotWithShape="1">
          <a:blip r:embed="rId4">
            <a:alphaModFix/>
          </a:blip>
          <a:srcRect t="66826" r="26638" b="13113"/>
          <a:stretch/>
        </p:blipFill>
        <p:spPr>
          <a:xfrm>
            <a:off x="9135259" y="6204967"/>
            <a:ext cx="1424324" cy="389466"/>
          </a:xfrm>
          <a:prstGeom prst="rect">
            <a:avLst/>
          </a:prstGeom>
          <a:noFill/>
          <a:ln>
            <a:noFill/>
          </a:ln>
        </p:spPr>
      </p:pic>
      <p:sp>
        <p:nvSpPr>
          <p:cNvPr id="59" name="Google Shape;59;p6"/>
          <p:cNvSpPr txBox="1"/>
          <p:nvPr/>
        </p:nvSpPr>
        <p:spPr>
          <a:xfrm>
            <a:off x="651578" y="1100564"/>
            <a:ext cx="4057200" cy="249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1" i="0" u="none" strike="noStrike" cap="none">
                <a:solidFill>
                  <a:srgbClr val="000000"/>
                </a:solidFill>
                <a:latin typeface="Arial"/>
                <a:ea typeface="Arial"/>
                <a:cs typeface="Arial"/>
                <a:sym typeface="Arial"/>
              </a:rPr>
              <a:t>Grant Writing</a:t>
            </a:r>
            <a:endParaRPr/>
          </a:p>
          <a:p>
            <a:pPr marL="0" marR="0" lvl="0" indent="0" algn="ctr" rtl="0">
              <a:lnSpc>
                <a:spcPct val="100000"/>
              </a:lnSpc>
              <a:spcBef>
                <a:spcPts val="0"/>
              </a:spcBef>
              <a:spcAft>
                <a:spcPts val="0"/>
              </a:spcAft>
              <a:buNone/>
            </a:pPr>
            <a:r>
              <a:rPr lang="en-US" sz="4000" b="1"/>
              <a:t>Basics</a:t>
            </a:r>
            <a:endParaRPr/>
          </a:p>
          <a:p>
            <a:pPr marL="0" marR="0" lvl="0" indent="0" algn="l" rtl="0">
              <a:lnSpc>
                <a:spcPct val="100000"/>
              </a:lnSpc>
              <a:spcBef>
                <a:spcPts val="0"/>
              </a:spcBef>
              <a:spcAft>
                <a:spcPts val="0"/>
              </a:spcAft>
              <a:buNone/>
            </a:pPr>
            <a:endParaRPr sz="4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1"/>
              <a:t>October 18</a:t>
            </a:r>
            <a:r>
              <a:rPr lang="en-US" sz="3200" b="1" i="0" u="none" strike="noStrike" cap="none">
                <a:solidFill>
                  <a:srgbClr val="000000"/>
                </a:solidFill>
                <a:latin typeface="Arial"/>
                <a:ea typeface="Arial"/>
                <a:cs typeface="Arial"/>
                <a:sym typeface="Arial"/>
              </a:rPr>
              <a:t>, 2023</a:t>
            </a:r>
            <a:endParaRPr/>
          </a:p>
        </p:txBody>
      </p:sp>
      <p:pic>
        <p:nvPicPr>
          <p:cNvPr id="60" name="Google Shape;60;p6"/>
          <p:cNvPicPr preferRelativeResize="0"/>
          <p:nvPr/>
        </p:nvPicPr>
        <p:blipFill>
          <a:blip r:embed="rId5">
            <a:alphaModFix/>
          </a:blip>
          <a:stretch>
            <a:fillRect/>
          </a:stretch>
        </p:blipFill>
        <p:spPr>
          <a:xfrm>
            <a:off x="7987175" y="6164163"/>
            <a:ext cx="1061600" cy="471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5"/>
          <p:cNvSpPr txBox="1">
            <a:spLocks noGrp="1"/>
          </p:cNvSpPr>
          <p:nvPr>
            <p:ph type="body" idx="1"/>
          </p:nvPr>
        </p:nvSpPr>
        <p:spPr>
          <a:xfrm>
            <a:off x="914400" y="1825625"/>
            <a:ext cx="5272200" cy="4111200"/>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a:t>Subfolders:</a:t>
            </a:r>
            <a:endParaRPr/>
          </a:p>
          <a:p>
            <a:pPr marL="457200" lvl="0" indent="-381000" algn="l" rtl="0">
              <a:lnSpc>
                <a:spcPct val="90000"/>
              </a:lnSpc>
              <a:spcBef>
                <a:spcPts val="1000"/>
              </a:spcBef>
              <a:spcAft>
                <a:spcPts val="0"/>
              </a:spcAft>
              <a:buSzPts val="2400"/>
              <a:buChar char="•"/>
            </a:pPr>
            <a:r>
              <a:rPr lang="en-US"/>
              <a:t>Planning Documents</a:t>
            </a:r>
            <a:endParaRPr/>
          </a:p>
          <a:p>
            <a:pPr marL="457200" lvl="0" indent="-381000" algn="l" rtl="0">
              <a:lnSpc>
                <a:spcPct val="90000"/>
              </a:lnSpc>
              <a:spcBef>
                <a:spcPts val="1000"/>
              </a:spcBef>
              <a:spcAft>
                <a:spcPts val="0"/>
              </a:spcAft>
              <a:buSzPts val="2400"/>
              <a:buChar char="•"/>
            </a:pPr>
            <a:r>
              <a:rPr lang="en-US"/>
              <a:t>Required Documents</a:t>
            </a:r>
            <a:endParaRPr/>
          </a:p>
          <a:p>
            <a:pPr marL="457200" lvl="0" indent="-381000" algn="l" rtl="0">
              <a:lnSpc>
                <a:spcPct val="90000"/>
              </a:lnSpc>
              <a:spcBef>
                <a:spcPts val="1000"/>
              </a:spcBef>
              <a:spcAft>
                <a:spcPts val="0"/>
              </a:spcAft>
              <a:buSzPts val="2400"/>
              <a:buChar char="•"/>
            </a:pPr>
            <a:r>
              <a:rPr lang="en-US"/>
              <a:t>Content Information &amp; Documents</a:t>
            </a:r>
            <a:endParaRPr/>
          </a:p>
          <a:p>
            <a:pPr marL="457200" lvl="0" indent="-381000" algn="l" rtl="0">
              <a:lnSpc>
                <a:spcPct val="90000"/>
              </a:lnSpc>
              <a:spcBef>
                <a:spcPts val="1000"/>
              </a:spcBef>
              <a:spcAft>
                <a:spcPts val="0"/>
              </a:spcAft>
              <a:buSzPts val="2400"/>
              <a:buChar char="•"/>
            </a:pPr>
            <a:r>
              <a:rPr lang="en-US"/>
              <a:t>Previous Applications</a:t>
            </a:r>
            <a:endParaRPr/>
          </a:p>
          <a:p>
            <a:pPr marL="457200" lvl="0" indent="-381000" algn="l" rtl="0">
              <a:lnSpc>
                <a:spcPct val="90000"/>
              </a:lnSpc>
              <a:spcBef>
                <a:spcPts val="1000"/>
              </a:spcBef>
              <a:spcAft>
                <a:spcPts val="0"/>
              </a:spcAft>
              <a:buSzPts val="2400"/>
              <a:buChar char="•"/>
            </a:pPr>
            <a:r>
              <a:rPr lang="en-US"/>
              <a:t>Grant Opportunities</a:t>
            </a:r>
            <a:endParaRPr/>
          </a:p>
          <a:p>
            <a:pPr marL="457200" lvl="0" indent="-381000" algn="l" rtl="0">
              <a:lnSpc>
                <a:spcPct val="90000"/>
              </a:lnSpc>
              <a:spcBef>
                <a:spcPts val="1000"/>
              </a:spcBef>
              <a:spcAft>
                <a:spcPts val="0"/>
              </a:spcAft>
              <a:buSzPts val="2400"/>
              <a:buChar char="•"/>
            </a:pPr>
            <a:r>
              <a:rPr lang="en-US"/>
              <a:t>Data &amp; Supporting Research</a:t>
            </a:r>
            <a:endParaRPr/>
          </a:p>
          <a:p>
            <a:pPr marL="457200" lvl="0" indent="-381000" algn="l" rtl="0">
              <a:lnSpc>
                <a:spcPct val="90000"/>
              </a:lnSpc>
              <a:spcBef>
                <a:spcPts val="1000"/>
              </a:spcBef>
              <a:spcAft>
                <a:spcPts val="0"/>
              </a:spcAft>
              <a:buSzPts val="2400"/>
              <a:buChar char="•"/>
            </a:pPr>
            <a:r>
              <a:rPr lang="en-US"/>
              <a:t>Grant Submissions</a:t>
            </a:r>
            <a:endParaRPr/>
          </a:p>
          <a:p>
            <a:pPr marL="457200" lvl="0" indent="-381000" algn="l" rtl="0">
              <a:lnSpc>
                <a:spcPct val="90000"/>
              </a:lnSpc>
              <a:spcBef>
                <a:spcPts val="1000"/>
              </a:spcBef>
              <a:spcAft>
                <a:spcPts val="0"/>
              </a:spcAft>
              <a:buSzPts val="2400"/>
              <a:buChar char="•"/>
            </a:pPr>
            <a:r>
              <a:rPr lang="en-US"/>
              <a:t>Grant Reports</a:t>
            </a:r>
            <a:endParaRPr/>
          </a:p>
        </p:txBody>
      </p:sp>
      <p:sp>
        <p:nvSpPr>
          <p:cNvPr id="138" name="Google Shape;138;p15"/>
          <p:cNvSpPr txBox="1">
            <a:spLocks noGrp="1"/>
          </p:cNvSpPr>
          <p:nvPr>
            <p:ph type="body" idx="2"/>
          </p:nvPr>
        </p:nvSpPr>
        <p:spPr>
          <a:xfrm>
            <a:off x="6470904" y="1825625"/>
            <a:ext cx="5408100" cy="4111200"/>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endParaRPr/>
          </a:p>
        </p:txBody>
      </p:sp>
      <p:sp>
        <p:nvSpPr>
          <p:cNvPr id="139" name="Google Shape;139;p15"/>
          <p:cNvSpPr txBox="1">
            <a:spLocks noGrp="1"/>
          </p:cNvSpPr>
          <p:nvPr>
            <p:ph type="title"/>
          </p:nvPr>
        </p:nvSpPr>
        <p:spPr>
          <a:xfrm>
            <a:off x="914400" y="493135"/>
            <a:ext cx="109647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Create a Grant Folder</a:t>
            </a:r>
            <a:endParaRPr/>
          </a:p>
        </p:txBody>
      </p:sp>
      <p:pic>
        <p:nvPicPr>
          <p:cNvPr id="140" name="Google Shape;140;p15" descr="Logo&#10;&#10;Description automatically generated"/>
          <p:cNvPicPr preferRelativeResize="0"/>
          <p:nvPr/>
        </p:nvPicPr>
        <p:blipFill rotWithShape="1">
          <a:blip r:embed="rId3">
            <a:alphaModFix/>
          </a:blip>
          <a:srcRect t="66825" r="26637" b="13113"/>
          <a:stretch/>
        </p:blipFill>
        <p:spPr>
          <a:xfrm>
            <a:off x="9135259" y="6204967"/>
            <a:ext cx="1424322" cy="389466"/>
          </a:xfrm>
          <a:prstGeom prst="rect">
            <a:avLst/>
          </a:prstGeom>
          <a:noFill/>
          <a:ln>
            <a:noFill/>
          </a:ln>
        </p:spPr>
      </p:pic>
      <p:pic>
        <p:nvPicPr>
          <p:cNvPr id="141" name="Google Shape;141;p15" descr="A picture containing text&#10;&#10;Description automatically generated"/>
          <p:cNvPicPr preferRelativeResize="0"/>
          <p:nvPr/>
        </p:nvPicPr>
        <p:blipFill rotWithShape="1">
          <a:blip r:embed="rId4">
            <a:alphaModFix/>
          </a:blip>
          <a:srcRect/>
          <a:stretch/>
        </p:blipFill>
        <p:spPr>
          <a:xfrm>
            <a:off x="6500288" y="1825625"/>
            <a:ext cx="5349288" cy="3131959"/>
          </a:xfrm>
          <a:prstGeom prst="rect">
            <a:avLst/>
          </a:prstGeom>
          <a:noFill/>
          <a:ln>
            <a:noFill/>
          </a:ln>
        </p:spPr>
      </p:pic>
      <p:pic>
        <p:nvPicPr>
          <p:cNvPr id="142" name="Google Shape;142;p15"/>
          <p:cNvPicPr preferRelativeResize="0"/>
          <p:nvPr/>
        </p:nvPicPr>
        <p:blipFill>
          <a:blip r:embed="rId5">
            <a:alphaModFix/>
          </a:blip>
          <a:stretch>
            <a:fillRect/>
          </a:stretch>
        </p:blipFill>
        <p:spPr>
          <a:xfrm>
            <a:off x="7844225" y="6164150"/>
            <a:ext cx="1061600" cy="471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914400" y="493135"/>
            <a:ext cx="1096456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Required Documents</a:t>
            </a:r>
            <a:endParaRPr/>
          </a:p>
        </p:txBody>
      </p:sp>
      <p:graphicFrame>
        <p:nvGraphicFramePr>
          <p:cNvPr id="149" name="Google Shape;149;p16"/>
          <p:cNvGraphicFramePr/>
          <p:nvPr/>
        </p:nvGraphicFramePr>
        <p:xfrm>
          <a:off x="914398" y="1735010"/>
          <a:ext cx="3000000" cy="3000000"/>
        </p:xfrm>
        <a:graphic>
          <a:graphicData uri="http://schemas.openxmlformats.org/drawingml/2006/table">
            <a:tbl>
              <a:tblPr>
                <a:noFill/>
                <a:tableStyleId>{5D03A2EE-78A7-4272-BDD1-0C397FF131AB}</a:tableStyleId>
              </a:tblPr>
              <a:tblGrid>
                <a:gridCol w="6881100">
                  <a:extLst>
                    <a:ext uri="{9D8B030D-6E8A-4147-A177-3AD203B41FA5}">
                      <a16:colId xmlns:a16="http://schemas.microsoft.com/office/drawing/2014/main" val="20000"/>
                    </a:ext>
                  </a:extLst>
                </a:gridCol>
                <a:gridCol w="960575">
                  <a:extLst>
                    <a:ext uri="{9D8B030D-6E8A-4147-A177-3AD203B41FA5}">
                      <a16:colId xmlns:a16="http://schemas.microsoft.com/office/drawing/2014/main" val="20001"/>
                    </a:ext>
                  </a:extLst>
                </a:gridCol>
              </a:tblGrid>
              <a:tr h="3656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Most recent financial statement from the most recently completed year, audited if available (balance sheet, statement of income and expenses and functional expenses.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Recent 990 tax return</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Organization budget for the current year, including income and expenses.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Organization Budget for the previous year, including income and expenses.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List of Board Members and their affiliations.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8360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Your organizational chart and a brief description of your key staff and qualifications.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20025">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A copy of your current IRS Determination letter indicating your 501(c)(3) status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Your organization’s Articles of Incorporation</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Your organization’s Charitable License</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3056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If applying for a corporate foundation: if any of their employees are involved in your organization, list the names and involvement descriptions.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Signed W9</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For capital projects, copies of architect drawings, bids and estimates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highlight>
                            <a:srgbClr val="FFFF00"/>
                          </a:highlight>
                          <a:latin typeface="Calibri"/>
                          <a:ea typeface="Calibri"/>
                          <a:cs typeface="Calibri"/>
                          <a:sym typeface="Calibri"/>
                        </a:rPr>
                        <a:t>Most recent Profit and Loss Statement (at least quarterly)</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Resumes/CVs of key staff</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Copy of organization logo</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Copy of organization letterhead</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Annual Report --most recent</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155950">
                <a:tc>
                  <a:txBody>
                    <a:bodyPr/>
                    <a:lstStyle/>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Annual report -- previous</a:t>
                      </a:r>
                      <a:endParaRPr/>
                    </a:p>
                  </a:txBody>
                  <a:tcPr marL="0" marR="0" marT="0" marB="0" anchor="b">
                    <a:lnL w="12700" cap="flat" cmpd="sng">
                      <a:solidFill>
                        <a:srgbClr val="000000"/>
                      </a:solidFill>
                      <a:prstDash val="solid"/>
                      <a:round/>
                      <a:headEnd type="none" w="sm" len="sm"/>
                      <a:tailEnd type="none" w="sm" len="sm"/>
                    </a:lnL>
                    <a:lnR w="12700" cap="flat" cmpd="sng">
                      <a:solidFill>
                        <a:srgbClr val="CCCCCC"/>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 </a:t>
                      </a:r>
                      <a:endParaRPr/>
                    </a:p>
                  </a:txBody>
                  <a:tcPr marL="0" marR="0" marT="0" marB="0" anchor="b">
                    <a:lnL w="12700" cap="flat" cmpd="sng">
                      <a:solidFill>
                        <a:srgbClr val="CCCCCC"/>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CCCCCC"/>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pic>
        <p:nvPicPr>
          <p:cNvPr id="150" name="Google Shape;150;p16" descr="A picture containing row, lined, colorful, line&#10;&#10;Description automatically generated"/>
          <p:cNvPicPr preferRelativeResize="0"/>
          <p:nvPr/>
        </p:nvPicPr>
        <p:blipFill rotWithShape="1">
          <a:blip r:embed="rId3">
            <a:alphaModFix/>
          </a:blip>
          <a:srcRect/>
          <a:stretch/>
        </p:blipFill>
        <p:spPr>
          <a:xfrm>
            <a:off x="8941457" y="2760119"/>
            <a:ext cx="2731177" cy="1617917"/>
          </a:xfrm>
          <a:prstGeom prst="rect">
            <a:avLst/>
          </a:prstGeom>
          <a:noFill/>
          <a:ln>
            <a:noFill/>
          </a:ln>
        </p:spPr>
      </p:pic>
      <p:pic>
        <p:nvPicPr>
          <p:cNvPr id="151" name="Google Shape;151;p16"/>
          <p:cNvPicPr preferRelativeResize="0"/>
          <p:nvPr/>
        </p:nvPicPr>
        <p:blipFill rotWithShape="1">
          <a:blip r:embed="rId4">
            <a:alphaModFix/>
          </a:blip>
          <a:srcRect/>
          <a:stretch/>
        </p:blipFill>
        <p:spPr>
          <a:xfrm>
            <a:off x="9294025" y="6227964"/>
            <a:ext cx="1420491" cy="390178"/>
          </a:xfrm>
          <a:prstGeom prst="rect">
            <a:avLst/>
          </a:prstGeom>
          <a:noFill/>
          <a:ln>
            <a:noFill/>
          </a:ln>
        </p:spPr>
      </p:pic>
      <p:pic>
        <p:nvPicPr>
          <p:cNvPr id="152" name="Google Shape;152;p16"/>
          <p:cNvPicPr preferRelativeResize="0"/>
          <p:nvPr/>
        </p:nvPicPr>
        <p:blipFill>
          <a:blip r:embed="rId5">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txBox="1">
            <a:spLocks noGrp="1"/>
          </p:cNvSpPr>
          <p:nvPr>
            <p:ph type="body" idx="1"/>
          </p:nvPr>
        </p:nvSpPr>
        <p:spPr>
          <a:xfrm>
            <a:off x="914400" y="1825624"/>
            <a:ext cx="5181600" cy="4530600"/>
          </a:xfrm>
          <a:prstGeom prst="rect">
            <a:avLst/>
          </a:prstGeom>
          <a:noFill/>
          <a:ln w="38100" cap="flat" cmpd="sng">
            <a:solidFill>
              <a:schemeClr val="accent3"/>
            </a:solidFill>
            <a:prstDash val="solid"/>
            <a:round/>
            <a:headEnd type="none" w="sm" len="sm"/>
            <a:tailEnd type="none" w="sm" len="sm"/>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3097"/>
              <a:buNone/>
            </a:pPr>
            <a:r>
              <a:rPr lang="en-US" sz="2600"/>
              <a:t>C</a:t>
            </a:r>
            <a:r>
              <a:rPr lang="en-US" sz="2289"/>
              <a:t>lient &amp; Community Demographic Info.</a:t>
            </a:r>
            <a:endParaRPr sz="2089"/>
          </a:p>
          <a:p>
            <a:pPr marL="457200" lvl="0" indent="-405505" algn="l" rtl="0">
              <a:lnSpc>
                <a:spcPct val="90000"/>
              </a:lnSpc>
              <a:spcBef>
                <a:spcPts val="1000"/>
              </a:spcBef>
              <a:spcAft>
                <a:spcPts val="0"/>
              </a:spcAft>
              <a:buSzPts val="2786"/>
              <a:buChar char="•"/>
            </a:pPr>
            <a:r>
              <a:rPr lang="en-US" sz="1789"/>
              <a:t>Diversity, Equity &amp; Inclusion</a:t>
            </a:r>
            <a:endParaRPr sz="2089"/>
          </a:p>
          <a:p>
            <a:pPr marL="914400" lvl="1" indent="-372731" algn="l" rtl="0">
              <a:lnSpc>
                <a:spcPct val="90000"/>
              </a:lnSpc>
              <a:spcBef>
                <a:spcPts val="500"/>
              </a:spcBef>
              <a:spcAft>
                <a:spcPts val="0"/>
              </a:spcAft>
              <a:buSzPts val="2270"/>
              <a:buChar char="•"/>
            </a:pPr>
            <a:r>
              <a:rPr lang="en-US" sz="1289"/>
              <a:t>Ethnicity and Race</a:t>
            </a:r>
            <a:endParaRPr sz="1689"/>
          </a:p>
          <a:p>
            <a:pPr marL="914400" lvl="1" indent="-372731" algn="l" rtl="0">
              <a:lnSpc>
                <a:spcPct val="90000"/>
              </a:lnSpc>
              <a:spcBef>
                <a:spcPts val="500"/>
              </a:spcBef>
              <a:spcAft>
                <a:spcPts val="0"/>
              </a:spcAft>
              <a:buSzPts val="2270"/>
              <a:buChar char="•"/>
            </a:pPr>
            <a:r>
              <a:rPr lang="en-US" sz="1289"/>
              <a:t>Gender</a:t>
            </a:r>
            <a:endParaRPr sz="1689"/>
          </a:p>
          <a:p>
            <a:pPr marL="914400" lvl="1" indent="-372731" algn="l" rtl="0">
              <a:lnSpc>
                <a:spcPct val="90000"/>
              </a:lnSpc>
              <a:spcBef>
                <a:spcPts val="500"/>
              </a:spcBef>
              <a:spcAft>
                <a:spcPts val="0"/>
              </a:spcAft>
              <a:buSzPts val="2270"/>
              <a:buChar char="•"/>
            </a:pPr>
            <a:r>
              <a:rPr lang="en-US" sz="1289"/>
              <a:t>LGBTQI</a:t>
            </a:r>
            <a:endParaRPr sz="1689"/>
          </a:p>
          <a:p>
            <a:pPr marL="457200" lvl="0" indent="-405505" algn="l" rtl="0">
              <a:lnSpc>
                <a:spcPct val="90000"/>
              </a:lnSpc>
              <a:spcBef>
                <a:spcPts val="1000"/>
              </a:spcBef>
              <a:spcAft>
                <a:spcPts val="0"/>
              </a:spcAft>
              <a:buSzPts val="2786"/>
              <a:buChar char="•"/>
            </a:pPr>
            <a:r>
              <a:rPr lang="en-US" sz="1789"/>
              <a:t>Economic Information</a:t>
            </a:r>
            <a:endParaRPr sz="2089"/>
          </a:p>
          <a:p>
            <a:pPr marL="914400" lvl="1" indent="-372731" algn="l" rtl="0">
              <a:lnSpc>
                <a:spcPct val="90000"/>
              </a:lnSpc>
              <a:spcBef>
                <a:spcPts val="500"/>
              </a:spcBef>
              <a:spcAft>
                <a:spcPts val="0"/>
              </a:spcAft>
              <a:buSzPts val="2270"/>
              <a:buChar char="•"/>
            </a:pPr>
            <a:r>
              <a:rPr lang="en-US" sz="1489"/>
              <a:t>Poverty Rate</a:t>
            </a:r>
            <a:endParaRPr sz="1689"/>
          </a:p>
          <a:p>
            <a:pPr marL="914400" lvl="1" indent="-372731" algn="l" rtl="0">
              <a:lnSpc>
                <a:spcPct val="90000"/>
              </a:lnSpc>
              <a:spcBef>
                <a:spcPts val="500"/>
              </a:spcBef>
              <a:spcAft>
                <a:spcPts val="0"/>
              </a:spcAft>
              <a:buSzPts val="2270"/>
              <a:buChar char="•"/>
            </a:pPr>
            <a:r>
              <a:rPr lang="en-US" sz="1489"/>
              <a:t>Single Parent Households</a:t>
            </a:r>
            <a:endParaRPr sz="1689"/>
          </a:p>
          <a:p>
            <a:pPr marL="914400" lvl="1" indent="-372731" algn="l" rtl="0">
              <a:lnSpc>
                <a:spcPct val="90000"/>
              </a:lnSpc>
              <a:spcBef>
                <a:spcPts val="500"/>
              </a:spcBef>
              <a:spcAft>
                <a:spcPts val="0"/>
              </a:spcAft>
              <a:buSzPts val="2270"/>
              <a:buChar char="•"/>
            </a:pPr>
            <a:r>
              <a:rPr lang="en-US" sz="1489"/>
              <a:t>IGP</a:t>
            </a:r>
            <a:endParaRPr sz="1689"/>
          </a:p>
          <a:p>
            <a:pPr marL="914400" lvl="1" indent="-372731" algn="l" rtl="0">
              <a:lnSpc>
                <a:spcPct val="90000"/>
              </a:lnSpc>
              <a:spcBef>
                <a:spcPts val="500"/>
              </a:spcBef>
              <a:spcAft>
                <a:spcPts val="0"/>
              </a:spcAft>
              <a:buSzPts val="2270"/>
              <a:buChar char="•"/>
            </a:pPr>
            <a:r>
              <a:rPr lang="en-US" sz="1489"/>
              <a:t>Household Income</a:t>
            </a:r>
            <a:endParaRPr sz="2089"/>
          </a:p>
        </p:txBody>
      </p:sp>
      <p:sp>
        <p:nvSpPr>
          <p:cNvPr id="158" name="Google Shape;158;p17"/>
          <p:cNvSpPr txBox="1">
            <a:spLocks noGrp="1"/>
          </p:cNvSpPr>
          <p:nvPr>
            <p:ph type="body" idx="2"/>
          </p:nvPr>
        </p:nvSpPr>
        <p:spPr>
          <a:xfrm>
            <a:off x="6470904" y="1825625"/>
            <a:ext cx="5408100" cy="4111200"/>
          </a:xfrm>
          <a:prstGeom prst="rect">
            <a:avLst/>
          </a:prstGeom>
          <a:noFill/>
          <a:ln w="28575" cap="flat" cmpd="sng">
            <a:solidFill>
              <a:srgbClr val="6EBAFF"/>
            </a:solidFill>
            <a:prstDash val="solid"/>
            <a:round/>
            <a:headEnd type="none" w="sm" len="sm"/>
            <a:tailEnd type="none" w="sm" len="sm"/>
          </a:ln>
        </p:spPr>
        <p:txBody>
          <a:bodyPr spcFirstLastPara="1" wrap="square" lIns="91425" tIns="45700" rIns="91425" bIns="45700" anchor="t" anchorCtr="0">
            <a:normAutofit/>
          </a:bodyPr>
          <a:lstStyle/>
          <a:p>
            <a:pPr marL="457200" lvl="0" indent="-405505" algn="l" rtl="0">
              <a:spcBef>
                <a:spcPts val="1000"/>
              </a:spcBef>
              <a:spcAft>
                <a:spcPts val="0"/>
              </a:spcAft>
              <a:buSzPts val="2786"/>
              <a:buChar char="•"/>
            </a:pPr>
            <a:r>
              <a:rPr lang="en-US" sz="1789"/>
              <a:t>Education</a:t>
            </a:r>
            <a:endParaRPr sz="2089"/>
          </a:p>
          <a:p>
            <a:pPr marL="914400" lvl="1" indent="-372731" algn="l" rtl="0">
              <a:spcBef>
                <a:spcPts val="500"/>
              </a:spcBef>
              <a:spcAft>
                <a:spcPts val="0"/>
              </a:spcAft>
              <a:buSzPts val="2270"/>
              <a:buChar char="•"/>
            </a:pPr>
            <a:r>
              <a:rPr lang="en-US" sz="1289"/>
              <a:t>Graduation Rates</a:t>
            </a:r>
            <a:endParaRPr sz="1689"/>
          </a:p>
          <a:p>
            <a:pPr marL="914400" lvl="1" indent="-372731" algn="l" rtl="0">
              <a:spcBef>
                <a:spcPts val="500"/>
              </a:spcBef>
              <a:spcAft>
                <a:spcPts val="0"/>
              </a:spcAft>
              <a:buSzPts val="2270"/>
              <a:buChar char="•"/>
            </a:pPr>
            <a:r>
              <a:rPr lang="en-US" sz="1289"/>
              <a:t>School Attendance</a:t>
            </a:r>
            <a:endParaRPr sz="1689"/>
          </a:p>
          <a:p>
            <a:pPr marL="457200" lvl="0" indent="-405505" algn="l" rtl="0">
              <a:spcBef>
                <a:spcPts val="1000"/>
              </a:spcBef>
              <a:spcAft>
                <a:spcPts val="0"/>
              </a:spcAft>
              <a:buSzPts val="2786"/>
              <a:buChar char="•"/>
            </a:pPr>
            <a:r>
              <a:rPr lang="en-US" sz="1789"/>
              <a:t>Crime</a:t>
            </a:r>
            <a:endParaRPr sz="2089"/>
          </a:p>
          <a:p>
            <a:pPr marL="914400" lvl="1" indent="-372731" algn="l" rtl="0">
              <a:spcBef>
                <a:spcPts val="500"/>
              </a:spcBef>
              <a:spcAft>
                <a:spcPts val="0"/>
              </a:spcAft>
              <a:buSzPts val="2270"/>
              <a:buChar char="•"/>
            </a:pPr>
            <a:r>
              <a:rPr lang="en-US" sz="1389"/>
              <a:t>Adult &amp; Juvenile Rates</a:t>
            </a:r>
            <a:endParaRPr sz="1689"/>
          </a:p>
          <a:p>
            <a:pPr marL="914400" lvl="1" indent="-372731" algn="l" rtl="0">
              <a:spcBef>
                <a:spcPts val="500"/>
              </a:spcBef>
              <a:spcAft>
                <a:spcPts val="0"/>
              </a:spcAft>
              <a:buSzPts val="2270"/>
              <a:buChar char="•"/>
            </a:pPr>
            <a:r>
              <a:rPr lang="en-US" sz="1389"/>
              <a:t>Types</a:t>
            </a:r>
            <a:endParaRPr sz="1689"/>
          </a:p>
          <a:p>
            <a:pPr marL="457200" lvl="0" indent="-405505" algn="l" rtl="0">
              <a:spcBef>
                <a:spcPts val="1000"/>
              </a:spcBef>
              <a:spcAft>
                <a:spcPts val="0"/>
              </a:spcAft>
              <a:buSzPts val="2786"/>
              <a:buChar char="•"/>
            </a:pPr>
            <a:r>
              <a:rPr lang="en-US" sz="1789"/>
              <a:t>Health</a:t>
            </a:r>
            <a:endParaRPr sz="2089"/>
          </a:p>
          <a:p>
            <a:pPr marL="457200" lvl="0" indent="-405505" algn="l" rtl="0">
              <a:spcBef>
                <a:spcPts val="1000"/>
              </a:spcBef>
              <a:spcAft>
                <a:spcPts val="0"/>
              </a:spcAft>
              <a:buSzPts val="2786"/>
              <a:buChar char="•"/>
            </a:pPr>
            <a:r>
              <a:rPr lang="en-US" sz="1789"/>
              <a:t>Other -- Organization Mission Specific</a:t>
            </a:r>
            <a:endParaRPr/>
          </a:p>
        </p:txBody>
      </p:sp>
      <p:sp>
        <p:nvSpPr>
          <p:cNvPr id="159" name="Google Shape;159;p17"/>
          <p:cNvSpPr txBox="1">
            <a:spLocks noGrp="1"/>
          </p:cNvSpPr>
          <p:nvPr>
            <p:ph type="title"/>
          </p:nvPr>
        </p:nvSpPr>
        <p:spPr>
          <a:xfrm>
            <a:off x="914400" y="493135"/>
            <a:ext cx="1096456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Data &amp; Supporting Research</a:t>
            </a:r>
            <a:endParaRPr/>
          </a:p>
        </p:txBody>
      </p:sp>
      <p:pic>
        <p:nvPicPr>
          <p:cNvPr id="160" name="Google Shape;160;p17"/>
          <p:cNvPicPr preferRelativeResize="0"/>
          <p:nvPr/>
        </p:nvPicPr>
        <p:blipFill rotWithShape="1">
          <a:blip r:embed="rId3">
            <a:alphaModFix/>
          </a:blip>
          <a:srcRect/>
          <a:stretch/>
        </p:blipFill>
        <p:spPr>
          <a:xfrm>
            <a:off x="9278023" y="6236057"/>
            <a:ext cx="1420491" cy="390178"/>
          </a:xfrm>
          <a:prstGeom prst="rect">
            <a:avLst/>
          </a:prstGeom>
          <a:noFill/>
          <a:ln>
            <a:noFill/>
          </a:ln>
        </p:spPr>
      </p:pic>
      <p:pic>
        <p:nvPicPr>
          <p:cNvPr id="161" name="Google Shape;161;p17"/>
          <p:cNvPicPr preferRelativeResize="0"/>
          <p:nvPr/>
        </p:nvPicPr>
        <p:blipFill>
          <a:blip r:embed="rId4">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body" idx="2"/>
          </p:nvPr>
        </p:nvSpPr>
        <p:spPr>
          <a:xfrm>
            <a:off x="1139598" y="1825625"/>
            <a:ext cx="6613800" cy="4111200"/>
          </a:xfrm>
          <a:prstGeom prst="rect">
            <a:avLst/>
          </a:prstGeom>
          <a:noFill/>
          <a:ln w="28575" cap="flat" cmpd="sng">
            <a:solidFill>
              <a:srgbClr val="6EBAFF"/>
            </a:solidFill>
            <a:prstDash val="solid"/>
            <a:round/>
            <a:headEnd type="none" w="sm" len="sm"/>
            <a:tailEnd type="none" w="sm" len="sm"/>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sz="2200"/>
              <a:t>Organization Scope &amp; Services Info.</a:t>
            </a:r>
            <a:endParaRPr/>
          </a:p>
          <a:p>
            <a:pPr marL="457200" lvl="0" indent="-381000" algn="l" rtl="0">
              <a:lnSpc>
                <a:spcPct val="90000"/>
              </a:lnSpc>
              <a:spcBef>
                <a:spcPts val="1000"/>
              </a:spcBef>
              <a:spcAft>
                <a:spcPts val="0"/>
              </a:spcAft>
              <a:buSzPts val="2400"/>
              <a:buChar char="•"/>
            </a:pPr>
            <a:r>
              <a:rPr lang="en-US" sz="1800"/>
              <a:t>Number of Clients Served Annually</a:t>
            </a:r>
            <a:endParaRPr/>
          </a:p>
          <a:p>
            <a:pPr marL="457200" lvl="0" indent="-381000" algn="l" rtl="0">
              <a:lnSpc>
                <a:spcPct val="90000"/>
              </a:lnSpc>
              <a:spcBef>
                <a:spcPts val="1000"/>
              </a:spcBef>
              <a:spcAft>
                <a:spcPts val="0"/>
              </a:spcAft>
              <a:buSzPts val="2400"/>
              <a:buChar char="•"/>
            </a:pPr>
            <a:r>
              <a:rPr lang="en-US" sz="1800"/>
              <a:t>Service Area</a:t>
            </a:r>
            <a:endParaRPr/>
          </a:p>
          <a:p>
            <a:pPr marL="457200" lvl="0" indent="-381000" algn="l" rtl="0">
              <a:lnSpc>
                <a:spcPct val="90000"/>
              </a:lnSpc>
              <a:spcBef>
                <a:spcPts val="1000"/>
              </a:spcBef>
              <a:spcAft>
                <a:spcPts val="0"/>
              </a:spcAft>
              <a:buSzPts val="2400"/>
              <a:buChar char="•"/>
            </a:pPr>
            <a:r>
              <a:rPr lang="en-US" sz="1800"/>
              <a:t>Average Annual Service Dosage Per Client</a:t>
            </a:r>
            <a:endParaRPr/>
          </a:p>
          <a:p>
            <a:pPr marL="457200" lvl="0" indent="-381000" algn="l" rtl="0">
              <a:lnSpc>
                <a:spcPct val="90000"/>
              </a:lnSpc>
              <a:spcBef>
                <a:spcPts val="1000"/>
              </a:spcBef>
              <a:spcAft>
                <a:spcPts val="0"/>
              </a:spcAft>
              <a:buSzPts val="2400"/>
              <a:buChar char="•"/>
            </a:pPr>
            <a:r>
              <a:rPr lang="en-US" sz="1800"/>
              <a:t>Average Cost Per Client</a:t>
            </a:r>
            <a:endParaRPr/>
          </a:p>
          <a:p>
            <a:pPr marL="457200" lvl="0" indent="-381000" algn="l" rtl="0">
              <a:lnSpc>
                <a:spcPct val="90000"/>
              </a:lnSpc>
              <a:spcBef>
                <a:spcPts val="1000"/>
              </a:spcBef>
              <a:spcAft>
                <a:spcPts val="0"/>
              </a:spcAft>
              <a:buSzPts val="2400"/>
              <a:buChar char="•"/>
            </a:pPr>
            <a:r>
              <a:rPr lang="en-US" sz="1800"/>
              <a:t>Average Cost Paid By Client</a:t>
            </a:r>
            <a:endParaRPr/>
          </a:p>
          <a:p>
            <a:pPr marL="457200" lvl="0" indent="-381000" algn="l" rtl="0">
              <a:lnSpc>
                <a:spcPct val="90000"/>
              </a:lnSpc>
              <a:spcBef>
                <a:spcPts val="1000"/>
              </a:spcBef>
              <a:spcAft>
                <a:spcPts val="0"/>
              </a:spcAft>
              <a:buSzPts val="2400"/>
              <a:buChar char="•"/>
            </a:pPr>
            <a:r>
              <a:rPr lang="en-US" sz="1800"/>
              <a:t>Other – Organization Specific</a:t>
            </a:r>
            <a:endParaRPr/>
          </a:p>
        </p:txBody>
      </p:sp>
      <p:sp>
        <p:nvSpPr>
          <p:cNvPr id="167" name="Google Shape;167;p18"/>
          <p:cNvSpPr txBox="1">
            <a:spLocks noGrp="1"/>
          </p:cNvSpPr>
          <p:nvPr>
            <p:ph type="title"/>
          </p:nvPr>
        </p:nvSpPr>
        <p:spPr>
          <a:xfrm>
            <a:off x="914400" y="493135"/>
            <a:ext cx="109647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Data &amp; Supporting Research</a:t>
            </a:r>
            <a:endParaRPr/>
          </a:p>
        </p:txBody>
      </p:sp>
      <p:pic>
        <p:nvPicPr>
          <p:cNvPr id="168" name="Google Shape;168;p18"/>
          <p:cNvPicPr preferRelativeResize="0"/>
          <p:nvPr/>
        </p:nvPicPr>
        <p:blipFill rotWithShape="1">
          <a:blip r:embed="rId3">
            <a:alphaModFix/>
          </a:blip>
          <a:srcRect/>
          <a:stretch/>
        </p:blipFill>
        <p:spPr>
          <a:xfrm>
            <a:off x="9278023" y="6236057"/>
            <a:ext cx="1420491" cy="390178"/>
          </a:xfrm>
          <a:prstGeom prst="rect">
            <a:avLst/>
          </a:prstGeom>
          <a:noFill/>
          <a:ln>
            <a:noFill/>
          </a:ln>
        </p:spPr>
      </p:pic>
      <p:pic>
        <p:nvPicPr>
          <p:cNvPr id="169" name="Google Shape;169;p18"/>
          <p:cNvPicPr preferRelativeResize="0"/>
          <p:nvPr/>
        </p:nvPicPr>
        <p:blipFill>
          <a:blip r:embed="rId4">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body" idx="1"/>
          </p:nvPr>
        </p:nvSpPr>
        <p:spPr>
          <a:xfrm>
            <a:off x="914400" y="1644200"/>
            <a:ext cx="5353500" cy="4400400"/>
          </a:xfrm>
          <a:prstGeom prst="rect">
            <a:avLst/>
          </a:prstGeom>
          <a:noFill/>
          <a:ln>
            <a:noFill/>
          </a:ln>
        </p:spPr>
        <p:txBody>
          <a:bodyPr spcFirstLastPara="1" wrap="square" lIns="91425" tIns="45700" rIns="91425" bIns="45700" anchor="t" anchorCtr="0">
            <a:normAutofit fontScale="92500" lnSpcReduction="20000"/>
          </a:bodyPr>
          <a:lstStyle/>
          <a:p>
            <a:pPr marL="457200" lvl="0" indent="-369570" algn="l" rtl="0">
              <a:lnSpc>
                <a:spcPct val="100000"/>
              </a:lnSpc>
              <a:spcBef>
                <a:spcPts val="1000"/>
              </a:spcBef>
              <a:spcAft>
                <a:spcPts val="0"/>
              </a:spcAft>
              <a:buSzPct val="100000"/>
              <a:buChar char="•"/>
            </a:pPr>
            <a:r>
              <a:rPr lang="en-US" u="sng">
                <a:solidFill>
                  <a:schemeClr val="hlink"/>
                </a:solidFill>
                <a:hlinkClick r:id="rId3"/>
              </a:rPr>
              <a:t>Census Quick Facts</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4"/>
              </a:rPr>
              <a:t>Utah Crime Data</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5"/>
              </a:rPr>
              <a:t>Dept. Workforce Services Intergenerational Poverty</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6"/>
              </a:rPr>
              <a:t>Utah Schools Reports</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7"/>
              </a:rPr>
              <a:t>Utah Student Mastery Core Subjects</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8"/>
              </a:rPr>
              <a:t>https://dsamh.utah.gov/sharp-survey</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9"/>
              </a:rPr>
              <a:t>Utah Health Data</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10"/>
              </a:rPr>
              <a:t>Utah Public Health Indicator Based Information System (IBIS)</a:t>
            </a:r>
            <a:endParaRPr/>
          </a:p>
          <a:p>
            <a:pPr marL="457200" lvl="0" indent="-369570" algn="l" rtl="0">
              <a:lnSpc>
                <a:spcPct val="100000"/>
              </a:lnSpc>
              <a:spcBef>
                <a:spcPts val="1000"/>
              </a:spcBef>
              <a:spcAft>
                <a:spcPts val="0"/>
              </a:spcAft>
              <a:buSzPct val="100000"/>
              <a:buChar char="•"/>
            </a:pPr>
            <a:r>
              <a:rPr lang="en-US" u="sng">
                <a:solidFill>
                  <a:schemeClr val="hlink"/>
                </a:solidFill>
                <a:hlinkClick r:id="rId11"/>
              </a:rPr>
              <a:t>LGBTQ Data</a:t>
            </a:r>
            <a:endParaRPr/>
          </a:p>
        </p:txBody>
      </p:sp>
      <p:sp>
        <p:nvSpPr>
          <p:cNvPr id="175" name="Google Shape;175;p19"/>
          <p:cNvSpPr txBox="1">
            <a:spLocks noGrp="1"/>
          </p:cNvSpPr>
          <p:nvPr>
            <p:ph type="title"/>
          </p:nvPr>
        </p:nvSpPr>
        <p:spPr>
          <a:xfrm>
            <a:off x="914400" y="493135"/>
            <a:ext cx="1098103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Where to Find Data</a:t>
            </a:r>
            <a:endParaRPr/>
          </a:p>
        </p:txBody>
      </p:sp>
      <p:pic>
        <p:nvPicPr>
          <p:cNvPr id="176" name="Google Shape;176;p19"/>
          <p:cNvPicPr preferRelativeResize="0"/>
          <p:nvPr/>
        </p:nvPicPr>
        <p:blipFill rotWithShape="1">
          <a:blip r:embed="rId12">
            <a:alphaModFix/>
          </a:blip>
          <a:srcRect/>
          <a:stretch/>
        </p:blipFill>
        <p:spPr>
          <a:xfrm>
            <a:off x="9375127" y="6268425"/>
            <a:ext cx="1420491" cy="390178"/>
          </a:xfrm>
          <a:prstGeom prst="rect">
            <a:avLst/>
          </a:prstGeom>
          <a:noFill/>
          <a:ln>
            <a:noFill/>
          </a:ln>
        </p:spPr>
      </p:pic>
      <p:sp>
        <p:nvSpPr>
          <p:cNvPr id="177" name="Google Shape;177;p19"/>
          <p:cNvSpPr txBox="1"/>
          <p:nvPr/>
        </p:nvSpPr>
        <p:spPr>
          <a:xfrm>
            <a:off x="6715550" y="1644200"/>
            <a:ext cx="4955400" cy="39786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3">
                  <a:extLst>
                    <a:ext uri="{A12FA001-AC4F-418D-AE19-62706E023703}">
                      <ahyp:hlinkClr xmlns:ahyp="http://schemas.microsoft.com/office/drawing/2018/hyperlinkcolor" val="tx"/>
                    </a:ext>
                  </a:extLst>
                </a:hlinkClick>
              </a:rPr>
              <a:t>Utah Animal Shelter Data</a:t>
            </a:r>
            <a:endParaRPr/>
          </a:p>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4">
                  <a:extLst>
                    <a:ext uri="{A12FA001-AC4F-418D-AE19-62706E023703}">
                      <ahyp:hlinkClr xmlns:ahyp="http://schemas.microsoft.com/office/drawing/2018/hyperlinkcolor" val="tx"/>
                    </a:ext>
                  </a:extLst>
                </a:hlinkClick>
              </a:rPr>
              <a:t>National crimes Against Children Data</a:t>
            </a:r>
            <a:endParaRPr sz="2400">
              <a:solidFill>
                <a:schemeClr val="accent5"/>
              </a:solidFill>
            </a:endParaRPr>
          </a:p>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5">
                  <a:extLst>
                    <a:ext uri="{A12FA001-AC4F-418D-AE19-62706E023703}">
                      <ahyp:hlinkClr xmlns:ahyp="http://schemas.microsoft.com/office/drawing/2018/hyperlinkcolor" val="tx"/>
                    </a:ext>
                  </a:extLst>
                </a:hlinkClick>
              </a:rPr>
              <a:t>Utah Healthy Places</a:t>
            </a:r>
            <a:endParaRPr sz="2400">
              <a:solidFill>
                <a:schemeClr val="accent5"/>
              </a:solidFill>
            </a:endParaRPr>
          </a:p>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6">
                  <a:extLst>
                    <a:ext uri="{A12FA001-AC4F-418D-AE19-62706E023703}">
                      <ahyp:hlinkClr xmlns:ahyp="http://schemas.microsoft.com/office/drawing/2018/hyperlinkcolor" val="tx"/>
                    </a:ext>
                  </a:extLst>
                </a:hlinkClick>
              </a:rPr>
              <a:t>USA Statistics</a:t>
            </a:r>
            <a:endParaRPr sz="2400">
              <a:solidFill>
                <a:schemeClr val="accent5"/>
              </a:solidFill>
            </a:endParaRPr>
          </a:p>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7">
                  <a:extLst>
                    <a:ext uri="{A12FA001-AC4F-418D-AE19-62706E023703}">
                      <ahyp:hlinkClr xmlns:ahyp="http://schemas.microsoft.com/office/drawing/2018/hyperlinkcolor" val="tx"/>
                    </a:ext>
                  </a:extLst>
                </a:hlinkClick>
              </a:rPr>
              <a:t>Utah Economic Data Viewer</a:t>
            </a:r>
            <a:endParaRPr sz="2400">
              <a:solidFill>
                <a:schemeClr val="accent5"/>
              </a:solidFill>
            </a:endParaRPr>
          </a:p>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8">
                  <a:extLst>
                    <a:ext uri="{A12FA001-AC4F-418D-AE19-62706E023703}">
                      <ahyp:hlinkClr xmlns:ahyp="http://schemas.microsoft.com/office/drawing/2018/hyperlinkcolor" val="tx"/>
                    </a:ext>
                  </a:extLst>
                </a:hlinkClick>
              </a:rPr>
              <a:t>DWS Annual Income and Major Employers</a:t>
            </a:r>
            <a:endParaRPr sz="2400">
              <a:solidFill>
                <a:schemeClr val="accent5"/>
              </a:solidFill>
            </a:endParaRPr>
          </a:p>
          <a:p>
            <a:pPr marL="457200" lvl="0" indent="-381000" algn="l" rtl="0">
              <a:lnSpc>
                <a:spcPct val="100000"/>
              </a:lnSpc>
              <a:spcBef>
                <a:spcPts val="1000"/>
              </a:spcBef>
              <a:spcAft>
                <a:spcPts val="0"/>
              </a:spcAft>
              <a:buClr>
                <a:srgbClr val="005191"/>
              </a:buClr>
              <a:buSzPts val="2400"/>
              <a:buChar char="•"/>
            </a:pPr>
            <a:r>
              <a:rPr lang="en-US" sz="2400" u="sng">
                <a:solidFill>
                  <a:schemeClr val="accent1"/>
                </a:solidFill>
                <a:hlinkClick r:id="rId19">
                  <a:extLst>
                    <a:ext uri="{A12FA001-AC4F-418D-AE19-62706E023703}">
                      <ahyp:hlinkClr xmlns:ahyp="http://schemas.microsoft.com/office/drawing/2018/hyperlinkcolor" val="tx"/>
                    </a:ext>
                  </a:extLst>
                </a:hlinkClick>
              </a:rPr>
              <a:t>Statistic on Elderly in Utah</a:t>
            </a:r>
            <a:endParaRPr/>
          </a:p>
        </p:txBody>
      </p:sp>
      <p:pic>
        <p:nvPicPr>
          <p:cNvPr id="178" name="Google Shape;178;p19"/>
          <p:cNvPicPr preferRelativeResize="0"/>
          <p:nvPr/>
        </p:nvPicPr>
        <p:blipFill>
          <a:blip r:embed="rId20">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body" idx="1"/>
          </p:nvPr>
        </p:nvSpPr>
        <p:spPr>
          <a:xfrm>
            <a:off x="744475" y="1740475"/>
            <a:ext cx="10895700" cy="3916800"/>
          </a:xfrm>
          <a:prstGeom prst="rect">
            <a:avLst/>
          </a:prstGeom>
          <a:noFill/>
          <a:ln>
            <a:noFill/>
          </a:ln>
        </p:spPr>
        <p:txBody>
          <a:bodyPr spcFirstLastPara="1" wrap="square" lIns="0" tIns="45700" rIns="0" bIns="45700" anchor="t" anchorCtr="0">
            <a:noAutofit/>
          </a:bodyPr>
          <a:lstStyle/>
          <a:p>
            <a:pPr marL="0" lvl="1" indent="0" algn="l" rtl="0">
              <a:lnSpc>
                <a:spcPct val="150000"/>
              </a:lnSpc>
              <a:spcBef>
                <a:spcPts val="500"/>
              </a:spcBef>
              <a:spcAft>
                <a:spcPts val="0"/>
              </a:spcAft>
              <a:buSzPts val="2000"/>
              <a:buNone/>
            </a:pPr>
            <a:r>
              <a:rPr lang="en-US" sz="1800"/>
              <a:t>If your narrative doesn’t answer the questions asked, you’re indirectly communicating to the funder that you’re not a listening and cooperative partner, which then makes it easy for the funder to push your application to the rejection pile.</a:t>
            </a:r>
            <a:endParaRPr sz="2200"/>
          </a:p>
          <a:p>
            <a:pPr marL="571500" lvl="1" indent="-387350" algn="l" rtl="0">
              <a:lnSpc>
                <a:spcPct val="150000"/>
              </a:lnSpc>
              <a:spcBef>
                <a:spcPts val="500"/>
              </a:spcBef>
              <a:spcAft>
                <a:spcPts val="0"/>
              </a:spcAft>
              <a:buSzPts val="1600"/>
              <a:buChar char="•"/>
            </a:pPr>
            <a:r>
              <a:rPr lang="en-US" sz="1600"/>
              <a:t>Change the application question into your topic sentence – use the same adjectives, verbs, etc. that the funding source uses.</a:t>
            </a:r>
            <a:endParaRPr/>
          </a:p>
          <a:p>
            <a:pPr marL="571500" lvl="1" indent="-387350" algn="l" rtl="0">
              <a:lnSpc>
                <a:spcPct val="150000"/>
              </a:lnSpc>
              <a:spcBef>
                <a:spcPts val="0"/>
              </a:spcBef>
              <a:spcAft>
                <a:spcPts val="0"/>
              </a:spcAft>
              <a:buSzPts val="1600"/>
              <a:buChar char="•"/>
            </a:pPr>
            <a:r>
              <a:rPr lang="en-US" sz="1600"/>
              <a:t>Do not cut and paste from last year or other applications without revising EVER.</a:t>
            </a:r>
            <a:endParaRPr/>
          </a:p>
          <a:p>
            <a:pPr marL="571500" lvl="1" indent="-387350" algn="l" rtl="0">
              <a:lnSpc>
                <a:spcPct val="150000"/>
              </a:lnSpc>
              <a:spcBef>
                <a:spcPts val="0"/>
              </a:spcBef>
              <a:spcAft>
                <a:spcPts val="0"/>
              </a:spcAft>
              <a:buSzPts val="1600"/>
              <a:buChar char="•"/>
            </a:pPr>
            <a:r>
              <a:rPr lang="en-US" sz="1600"/>
              <a:t>Use a separate document (Word, Google Doc, etc.) to create, save, and share your responses. </a:t>
            </a:r>
            <a:endParaRPr/>
          </a:p>
          <a:p>
            <a:pPr marL="571500" lvl="1" indent="-387350" algn="l" rtl="0">
              <a:lnSpc>
                <a:spcPct val="150000"/>
              </a:lnSpc>
              <a:spcBef>
                <a:spcPts val="0"/>
              </a:spcBef>
              <a:spcAft>
                <a:spcPts val="0"/>
              </a:spcAft>
              <a:buSzPts val="1600"/>
              <a:buChar char="•"/>
            </a:pPr>
            <a:r>
              <a:rPr lang="en-US" sz="1600"/>
              <a:t>Use your document’s “Word/Character” tool to make sure you stay within the requirements.</a:t>
            </a:r>
            <a:endParaRPr/>
          </a:p>
          <a:p>
            <a:pPr marL="571500" lvl="1" indent="-387350" algn="l" rtl="0">
              <a:lnSpc>
                <a:spcPct val="150000"/>
              </a:lnSpc>
              <a:spcBef>
                <a:spcPts val="0"/>
              </a:spcBef>
              <a:spcAft>
                <a:spcPts val="0"/>
              </a:spcAft>
              <a:buSzPts val="1600"/>
              <a:buChar char="•"/>
            </a:pPr>
            <a:r>
              <a:rPr lang="en-US" sz="1600"/>
              <a:t>Be consistent with either the first or third person.</a:t>
            </a:r>
            <a:endParaRPr sz="1600"/>
          </a:p>
        </p:txBody>
      </p:sp>
      <p:sp>
        <p:nvSpPr>
          <p:cNvPr id="184" name="Google Shape;184;p20"/>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15</a:t>
            </a:fld>
            <a:endParaRPr/>
          </a:p>
        </p:txBody>
      </p:sp>
      <p:sp>
        <p:nvSpPr>
          <p:cNvPr id="185" name="Google Shape;185;p20"/>
          <p:cNvSpPr txBox="1">
            <a:spLocks noGrp="1"/>
          </p:cNvSpPr>
          <p:nvPr>
            <p:ph type="title"/>
          </p:nvPr>
        </p:nvSpPr>
        <p:spPr>
          <a:xfrm>
            <a:off x="914400" y="493135"/>
            <a:ext cx="1098103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sz="3600"/>
              <a:t>KB Top Tips: Answer the Question Asked and Remember that a Real Person Will Be Reading It.</a:t>
            </a:r>
            <a:endParaRPr/>
          </a:p>
        </p:txBody>
      </p:sp>
      <p:pic>
        <p:nvPicPr>
          <p:cNvPr id="186" name="Google Shape;186;p20" descr="A person working on his computer&#10;&#10;Description automatically generated with medium confidence"/>
          <p:cNvPicPr preferRelativeResize="0"/>
          <p:nvPr/>
        </p:nvPicPr>
        <p:blipFill rotWithShape="1">
          <a:blip r:embed="rId3">
            <a:alphaModFix/>
          </a:blip>
          <a:srcRect/>
          <a:stretch/>
        </p:blipFill>
        <p:spPr>
          <a:xfrm>
            <a:off x="9844961" y="3510218"/>
            <a:ext cx="1938550" cy="1292365"/>
          </a:xfrm>
          <a:prstGeom prst="rect">
            <a:avLst/>
          </a:prstGeom>
          <a:noFill/>
          <a:ln>
            <a:noFill/>
          </a:ln>
        </p:spPr>
      </p:pic>
      <p:pic>
        <p:nvPicPr>
          <p:cNvPr id="187" name="Google Shape;187;p20"/>
          <p:cNvPicPr preferRelativeResize="0"/>
          <p:nvPr/>
        </p:nvPicPr>
        <p:blipFill rotWithShape="1">
          <a:blip r:embed="rId4">
            <a:alphaModFix/>
          </a:blip>
          <a:srcRect/>
          <a:stretch/>
        </p:blipFill>
        <p:spPr>
          <a:xfrm>
            <a:off x="9229471" y="6243910"/>
            <a:ext cx="1420491" cy="390178"/>
          </a:xfrm>
          <a:prstGeom prst="rect">
            <a:avLst/>
          </a:prstGeom>
          <a:noFill/>
          <a:ln>
            <a:noFill/>
          </a:ln>
        </p:spPr>
      </p:pic>
      <p:pic>
        <p:nvPicPr>
          <p:cNvPr id="188" name="Google Shape;188;p20"/>
          <p:cNvPicPr preferRelativeResize="0"/>
          <p:nvPr/>
        </p:nvPicPr>
        <p:blipFill>
          <a:blip r:embed="rId5">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1"/>
          <p:cNvSpPr txBox="1">
            <a:spLocks noGrp="1"/>
          </p:cNvSpPr>
          <p:nvPr>
            <p:ph type="body" idx="1"/>
          </p:nvPr>
        </p:nvSpPr>
        <p:spPr>
          <a:xfrm>
            <a:off x="914397" y="1868779"/>
            <a:ext cx="10981035" cy="4054785"/>
          </a:xfrm>
          <a:prstGeom prst="rect">
            <a:avLst/>
          </a:prstGeom>
          <a:noFill/>
          <a:ln>
            <a:noFill/>
          </a:ln>
        </p:spPr>
        <p:txBody>
          <a:bodyPr spcFirstLastPara="1" wrap="square" lIns="91425" tIns="45700" rIns="91425" bIns="45700" anchor="t" anchorCtr="0">
            <a:normAutofit fontScale="85000" lnSpcReduction="10000"/>
          </a:bodyPr>
          <a:lstStyle/>
          <a:p>
            <a:pPr marL="548640" lvl="1" indent="-172582" algn="l" rtl="0">
              <a:lnSpc>
                <a:spcPct val="120000"/>
              </a:lnSpc>
              <a:spcBef>
                <a:spcPts val="500"/>
              </a:spcBef>
              <a:spcAft>
                <a:spcPts val="0"/>
              </a:spcAft>
              <a:buSzPct val="90090"/>
              <a:buChar char="•"/>
            </a:pPr>
            <a:r>
              <a:rPr lang="en-US" sz="2400"/>
              <a:t>Budgets tell stories in numbers. More than just a calculation of revenue and expenses, they communicate how you relate raise money.</a:t>
            </a:r>
            <a:endParaRPr/>
          </a:p>
          <a:p>
            <a:pPr marL="548640" lvl="1" indent="-172582" algn="l" rtl="0">
              <a:lnSpc>
                <a:spcPct val="120000"/>
              </a:lnSpc>
              <a:spcBef>
                <a:spcPts val="500"/>
              </a:spcBef>
              <a:spcAft>
                <a:spcPts val="0"/>
              </a:spcAft>
              <a:buSzPct val="90090"/>
              <a:buChar char="•"/>
            </a:pPr>
            <a:r>
              <a:rPr lang="en-US" sz="2400"/>
              <a:t>You need to prove SUSTAINABILITY (show a diverse funding stream or plan)</a:t>
            </a:r>
            <a:endParaRPr/>
          </a:p>
          <a:p>
            <a:pPr marL="548640" lvl="1" indent="-172582" algn="l" rtl="0">
              <a:lnSpc>
                <a:spcPct val="120000"/>
              </a:lnSpc>
              <a:spcBef>
                <a:spcPts val="500"/>
              </a:spcBef>
              <a:spcAft>
                <a:spcPts val="0"/>
              </a:spcAft>
              <a:buSzPct val="90090"/>
              <a:buChar char="•"/>
            </a:pPr>
            <a:r>
              <a:rPr lang="en-US" sz="2400"/>
              <a:t>25-30% Rule of Thumb for smaller foundations and local government grants </a:t>
            </a:r>
            <a:endParaRPr/>
          </a:p>
          <a:p>
            <a:pPr marL="548640" lvl="1" indent="-172582" algn="l" rtl="0">
              <a:lnSpc>
                <a:spcPct val="120000"/>
              </a:lnSpc>
              <a:spcBef>
                <a:spcPts val="500"/>
              </a:spcBef>
              <a:spcAft>
                <a:spcPts val="0"/>
              </a:spcAft>
              <a:buSzPct val="90090"/>
              <a:buChar char="•"/>
            </a:pPr>
            <a:r>
              <a:rPr lang="en-US" sz="2400"/>
              <a:t>Balance your Budget – Your income and expenses should match. Separate capital campaign from the operational budget or make sure it is noted in the budget description.</a:t>
            </a:r>
            <a:endParaRPr/>
          </a:p>
          <a:p>
            <a:pPr marL="548640" lvl="1" indent="-172582" algn="l" rtl="0">
              <a:lnSpc>
                <a:spcPct val="120000"/>
              </a:lnSpc>
              <a:spcBef>
                <a:spcPts val="500"/>
              </a:spcBef>
              <a:spcAft>
                <a:spcPts val="0"/>
              </a:spcAft>
              <a:buSzPct val="90090"/>
              <a:buChar char="•"/>
            </a:pPr>
            <a:r>
              <a:rPr lang="en-US" sz="2400"/>
              <a:t>Make sure your grant budget aligns with your request and to the allowed expenses</a:t>
            </a:r>
            <a:endParaRPr/>
          </a:p>
          <a:p>
            <a:pPr marL="548640" lvl="1" indent="-172582" algn="l" rtl="0">
              <a:lnSpc>
                <a:spcPct val="120000"/>
              </a:lnSpc>
              <a:spcBef>
                <a:spcPts val="500"/>
              </a:spcBef>
              <a:spcAft>
                <a:spcPts val="0"/>
              </a:spcAft>
              <a:buSzPct val="90090"/>
              <a:buChar char="•"/>
            </a:pPr>
            <a:r>
              <a:rPr lang="en-US" sz="2400"/>
              <a:t>Don’t forget the value of in-kind ($31.46 /volunteer hour for general, rate per hour for pro-bono consulting/professional volunteering) </a:t>
            </a:r>
            <a:r>
              <a:rPr lang="en-US" sz="2400" u="sng">
                <a:solidFill>
                  <a:schemeClr val="hlink"/>
                </a:solidFill>
                <a:hlinkClick r:id="rId3"/>
              </a:rPr>
              <a:t>Independent Sector</a:t>
            </a:r>
            <a:endParaRPr sz="2400"/>
          </a:p>
          <a:p>
            <a:pPr marL="457200" lvl="0" indent="-228600" algn="l" rtl="0">
              <a:lnSpc>
                <a:spcPct val="90000"/>
              </a:lnSpc>
              <a:spcBef>
                <a:spcPts val="1000"/>
              </a:spcBef>
              <a:spcAft>
                <a:spcPts val="0"/>
              </a:spcAft>
              <a:buSzPct val="108108"/>
              <a:buNone/>
            </a:pPr>
            <a:endParaRPr/>
          </a:p>
        </p:txBody>
      </p:sp>
      <p:sp>
        <p:nvSpPr>
          <p:cNvPr id="194" name="Google Shape;194;p21"/>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16</a:t>
            </a:fld>
            <a:endParaRPr/>
          </a:p>
        </p:txBody>
      </p:sp>
      <p:sp>
        <p:nvSpPr>
          <p:cNvPr id="195" name="Google Shape;195;p21"/>
          <p:cNvSpPr txBox="1">
            <a:spLocks noGrp="1"/>
          </p:cNvSpPr>
          <p:nvPr>
            <p:ph type="title"/>
          </p:nvPr>
        </p:nvSpPr>
        <p:spPr>
          <a:xfrm>
            <a:off x="914400" y="493135"/>
            <a:ext cx="1098103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sz="3200"/>
              <a:t>KB Top Tip</a:t>
            </a:r>
            <a:r>
              <a:rPr lang="en-US" sz="3200" b="1"/>
              <a:t>: Budgets – Think of a Bank Loan </a:t>
            </a:r>
            <a:br>
              <a:rPr lang="en-US" sz="3200" b="1"/>
            </a:br>
            <a:r>
              <a:rPr lang="en-US" sz="2000" b="1"/>
              <a:t>(Transparency &amp; Fiscal Responsibility)</a:t>
            </a:r>
            <a:endParaRPr sz="2000"/>
          </a:p>
        </p:txBody>
      </p:sp>
      <p:pic>
        <p:nvPicPr>
          <p:cNvPr id="196" name="Google Shape;196;p21"/>
          <p:cNvPicPr preferRelativeResize="0"/>
          <p:nvPr/>
        </p:nvPicPr>
        <p:blipFill rotWithShape="1">
          <a:blip r:embed="rId4">
            <a:alphaModFix/>
          </a:blip>
          <a:srcRect/>
          <a:stretch/>
        </p:blipFill>
        <p:spPr>
          <a:xfrm>
            <a:off x="9318483" y="6252241"/>
            <a:ext cx="1420491" cy="390178"/>
          </a:xfrm>
          <a:prstGeom prst="rect">
            <a:avLst/>
          </a:prstGeom>
          <a:noFill/>
          <a:ln>
            <a:noFill/>
          </a:ln>
        </p:spPr>
      </p:pic>
      <p:pic>
        <p:nvPicPr>
          <p:cNvPr id="197" name="Google Shape;197;p21"/>
          <p:cNvPicPr preferRelativeResize="0"/>
          <p:nvPr/>
        </p:nvPicPr>
        <p:blipFill>
          <a:blip r:embed="rId5">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2"/>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17</a:t>
            </a:fld>
            <a:endParaRPr sz="1200" b="0" i="0" u="none" strike="noStrike" cap="none">
              <a:solidFill>
                <a:srgbClr val="888888"/>
              </a:solidFill>
              <a:latin typeface="Calibri"/>
              <a:ea typeface="Calibri"/>
              <a:cs typeface="Calibri"/>
              <a:sym typeface="Calibri"/>
            </a:endParaRPr>
          </a:p>
        </p:txBody>
      </p:sp>
      <p:sp>
        <p:nvSpPr>
          <p:cNvPr id="203" name="Google Shape;203;p22"/>
          <p:cNvSpPr txBox="1">
            <a:spLocks noGrp="1"/>
          </p:cNvSpPr>
          <p:nvPr>
            <p:ph type="title"/>
          </p:nvPr>
        </p:nvSpPr>
        <p:spPr>
          <a:xfrm>
            <a:off x="914400" y="493135"/>
            <a:ext cx="1096456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Project Budget</a:t>
            </a:r>
            <a:endParaRPr/>
          </a:p>
        </p:txBody>
      </p:sp>
      <p:graphicFrame>
        <p:nvGraphicFramePr>
          <p:cNvPr id="204" name="Google Shape;204;p22"/>
          <p:cNvGraphicFramePr/>
          <p:nvPr/>
        </p:nvGraphicFramePr>
        <p:xfrm>
          <a:off x="1027687" y="1819025"/>
          <a:ext cx="3000000" cy="3000000"/>
        </p:xfrm>
        <a:graphic>
          <a:graphicData uri="http://schemas.openxmlformats.org/drawingml/2006/table">
            <a:tbl>
              <a:tblPr>
                <a:noFill/>
                <a:tableStyleId>{5D03A2EE-78A7-4272-BDD1-0C397FF131AB}</a:tableStyleId>
              </a:tblPr>
              <a:tblGrid>
                <a:gridCol w="2204725">
                  <a:extLst>
                    <a:ext uri="{9D8B030D-6E8A-4147-A177-3AD203B41FA5}">
                      <a16:colId xmlns:a16="http://schemas.microsoft.com/office/drawing/2014/main" val="20000"/>
                    </a:ext>
                  </a:extLst>
                </a:gridCol>
                <a:gridCol w="1049875">
                  <a:extLst>
                    <a:ext uri="{9D8B030D-6E8A-4147-A177-3AD203B41FA5}">
                      <a16:colId xmlns:a16="http://schemas.microsoft.com/office/drawing/2014/main" val="20001"/>
                    </a:ext>
                  </a:extLst>
                </a:gridCol>
                <a:gridCol w="1049875">
                  <a:extLst>
                    <a:ext uri="{9D8B030D-6E8A-4147-A177-3AD203B41FA5}">
                      <a16:colId xmlns:a16="http://schemas.microsoft.com/office/drawing/2014/main" val="20002"/>
                    </a:ext>
                  </a:extLst>
                </a:gridCol>
                <a:gridCol w="493425">
                  <a:extLst>
                    <a:ext uri="{9D8B030D-6E8A-4147-A177-3AD203B41FA5}">
                      <a16:colId xmlns:a16="http://schemas.microsoft.com/office/drawing/2014/main" val="20003"/>
                    </a:ext>
                  </a:extLst>
                </a:gridCol>
                <a:gridCol w="1522300">
                  <a:extLst>
                    <a:ext uri="{9D8B030D-6E8A-4147-A177-3AD203B41FA5}">
                      <a16:colId xmlns:a16="http://schemas.microsoft.com/office/drawing/2014/main" val="20004"/>
                    </a:ext>
                  </a:extLst>
                </a:gridCol>
                <a:gridCol w="3459250">
                  <a:extLst>
                    <a:ext uri="{9D8B030D-6E8A-4147-A177-3AD203B41FA5}">
                      <a16:colId xmlns:a16="http://schemas.microsoft.com/office/drawing/2014/main" val="20005"/>
                    </a:ext>
                  </a:extLst>
                </a:gridCol>
                <a:gridCol w="740200">
                  <a:extLst>
                    <a:ext uri="{9D8B030D-6E8A-4147-A177-3AD203B41FA5}">
                      <a16:colId xmlns:a16="http://schemas.microsoft.com/office/drawing/2014/main" val="20006"/>
                    </a:ext>
                  </a:extLst>
                </a:gridCol>
              </a:tblGrid>
              <a:tr h="205650">
                <a:tc gridSpan="3">
                  <a:txBody>
                    <a:bodyPr/>
                    <a:lstStyle/>
                    <a:p>
                      <a:pPr marL="0" marR="0" lvl="0" indent="0" algn="ctr" rtl="0">
                        <a:lnSpc>
                          <a:spcPct val="100000"/>
                        </a:lnSpc>
                        <a:spcBef>
                          <a:spcPts val="0"/>
                        </a:spcBef>
                        <a:spcAft>
                          <a:spcPts val="0"/>
                        </a:spcAft>
                        <a:buNone/>
                      </a:pPr>
                      <a:r>
                        <a:rPr lang="en-US" sz="1200" b="1" u="none" strike="noStrike" cap="none">
                          <a:latin typeface="Calibri"/>
                          <a:ea typeface="Calibri"/>
                          <a:cs typeface="Calibri"/>
                          <a:sym typeface="Calibri"/>
                        </a:rPr>
                        <a:t>Confirmed and Potential Funding Sources</a:t>
                      </a:r>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D0CECE"/>
                    </a:solidFill>
                  </a:tcPr>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gridSpan="3">
                  <a:txBody>
                    <a:bodyPr/>
                    <a:lstStyle/>
                    <a:p>
                      <a:pPr marL="0" marR="0" lvl="0" indent="0" algn="ctr" rtl="0">
                        <a:lnSpc>
                          <a:spcPct val="100000"/>
                        </a:lnSpc>
                        <a:spcBef>
                          <a:spcPts val="0"/>
                        </a:spcBef>
                        <a:spcAft>
                          <a:spcPts val="0"/>
                        </a:spcAft>
                        <a:buNone/>
                      </a:pPr>
                      <a:r>
                        <a:rPr lang="en-US" sz="1200" b="1" u="none" strike="noStrike" cap="none">
                          <a:latin typeface="Calibri"/>
                          <a:ea typeface="Calibri"/>
                          <a:cs typeface="Calibri"/>
                          <a:sym typeface="Calibri"/>
                        </a:rPr>
                        <a:t>Project Expenses</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D0CEC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2575">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Source</a:t>
                      </a:r>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Confirmed or Potential</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Amount</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Expense*</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Description</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Amount</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Wages/Salary</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Fringe Benefit</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Supplies</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Equipment</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Travel</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Insurance</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Facilities</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Banking Fees</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Contracted Services</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Mileage</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Training</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05650">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a:ea typeface="Calibri"/>
                        <a:cs typeface="Calibri"/>
                        <a:sym typeface="Calibri"/>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205650">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1" u="none" strike="noStrike" cap="none">
                          <a:latin typeface="Calibri"/>
                          <a:ea typeface="Calibri"/>
                          <a:cs typeface="Calibri"/>
                          <a:sym typeface="Calibri"/>
                        </a:rPr>
                        <a:t>SUBTOTAL</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u="none" strike="noStrike" cap="none">
                          <a:latin typeface="Calibri"/>
                          <a:ea typeface="Calibri"/>
                          <a:cs typeface="Calibri"/>
                          <a:sym typeface="Calibri"/>
                        </a:rPr>
                        <a:t>0</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205650">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Indirect/Admin Cost</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b="0" u="none" strike="noStrike" cap="none">
                          <a:latin typeface="Calibri"/>
                          <a:ea typeface="Calibri"/>
                          <a:cs typeface="Calibri"/>
                          <a:sym typeface="Calibri"/>
                        </a:rPr>
                        <a:t>% of subtotal excluding equipment</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205650">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2"/>
                    </a:solidFill>
                  </a:tcPr>
                </a:tc>
                <a:tc gridSpan="2">
                  <a:txBody>
                    <a:bodyPr/>
                    <a:lstStyle/>
                    <a:p>
                      <a:pPr marL="0" marR="0" lvl="0" indent="0" algn="r" rtl="0">
                        <a:lnSpc>
                          <a:spcPct val="100000"/>
                        </a:lnSpc>
                        <a:spcBef>
                          <a:spcPts val="0"/>
                        </a:spcBef>
                        <a:spcAft>
                          <a:spcPts val="0"/>
                        </a:spcAft>
                        <a:buNone/>
                      </a:pPr>
                      <a:r>
                        <a:rPr lang="en-US" sz="1200" b="0" u="none" strike="noStrike" cap="none">
                          <a:latin typeface="Calibri"/>
                          <a:ea typeface="Calibri"/>
                          <a:cs typeface="Calibri"/>
                          <a:sym typeface="Calibri"/>
                        </a:rPr>
                        <a:t>TOTAL</a:t>
                      </a:r>
                      <a:endParaRPr/>
                    </a:p>
                  </a:txBody>
                  <a:tcPr marL="27550" marR="2755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lnSpc>
                          <a:spcPct val="100000"/>
                        </a:lnSpc>
                        <a:spcBef>
                          <a:spcPts val="0"/>
                        </a:spcBef>
                        <a:spcAft>
                          <a:spcPts val="0"/>
                        </a:spcAft>
                        <a:buNone/>
                      </a:pPr>
                      <a:endParaRPr sz="1300" u="none" strike="noStrike" cap="none"/>
                    </a:p>
                  </a:txBody>
                  <a:tcPr marL="27550" marR="27550"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205" name="Google Shape;205;p22"/>
          <p:cNvPicPr preferRelativeResize="0"/>
          <p:nvPr/>
        </p:nvPicPr>
        <p:blipFill rotWithShape="1">
          <a:blip r:embed="rId3">
            <a:alphaModFix/>
          </a:blip>
          <a:srcRect/>
          <a:stretch/>
        </p:blipFill>
        <p:spPr>
          <a:xfrm>
            <a:off x="9181899" y="6263438"/>
            <a:ext cx="1420491" cy="3901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txBox="1">
            <a:spLocks noGrp="1"/>
          </p:cNvSpPr>
          <p:nvPr>
            <p:ph type="body" idx="1"/>
          </p:nvPr>
        </p:nvSpPr>
        <p:spPr>
          <a:xfrm>
            <a:off x="914400" y="1747101"/>
            <a:ext cx="10981035" cy="4053801"/>
          </a:xfrm>
          <a:prstGeom prst="rect">
            <a:avLst/>
          </a:prstGeom>
          <a:noFill/>
          <a:ln>
            <a:noFill/>
          </a:ln>
        </p:spPr>
        <p:txBody>
          <a:bodyPr spcFirstLastPara="1" wrap="square" lIns="91425" tIns="45700" rIns="91425" bIns="45700" anchor="t" anchorCtr="0">
            <a:normAutofit fontScale="92500" lnSpcReduction="10000"/>
          </a:bodyPr>
          <a:lstStyle/>
          <a:p>
            <a:pPr marL="457200" lvl="0" indent="-381000" algn="l" rtl="0">
              <a:lnSpc>
                <a:spcPct val="90000"/>
              </a:lnSpc>
              <a:spcBef>
                <a:spcPts val="1000"/>
              </a:spcBef>
              <a:spcAft>
                <a:spcPts val="0"/>
              </a:spcAft>
              <a:buSzPct val="108108"/>
              <a:buChar char="•"/>
            </a:pPr>
            <a:r>
              <a:rPr lang="en-US"/>
              <a:t>Create an electronic folder for your required documents</a:t>
            </a:r>
            <a:endParaRPr/>
          </a:p>
          <a:p>
            <a:pPr marL="457200" lvl="0" indent="-381000" algn="l" rtl="0">
              <a:lnSpc>
                <a:spcPct val="90000"/>
              </a:lnSpc>
              <a:spcBef>
                <a:spcPts val="1000"/>
              </a:spcBef>
              <a:spcAft>
                <a:spcPts val="0"/>
              </a:spcAft>
              <a:buSzPct val="108108"/>
              <a:buChar char="•"/>
            </a:pPr>
            <a:r>
              <a:rPr lang="en-US"/>
              <a:t>Deadlines may vary from year to year.</a:t>
            </a:r>
            <a:endParaRPr/>
          </a:p>
          <a:p>
            <a:pPr marL="457200" lvl="0" indent="-381000" algn="l" rtl="0">
              <a:lnSpc>
                <a:spcPct val="90000"/>
              </a:lnSpc>
              <a:spcBef>
                <a:spcPts val="1000"/>
              </a:spcBef>
              <a:spcAft>
                <a:spcPts val="0"/>
              </a:spcAft>
              <a:buSzPct val="108108"/>
              <a:buChar char="•"/>
            </a:pPr>
            <a:r>
              <a:rPr lang="en-US"/>
              <a:t>Some require a Letter of Interest (may be mistaken for an application deadline).</a:t>
            </a:r>
            <a:endParaRPr/>
          </a:p>
          <a:p>
            <a:pPr marL="457200" lvl="0" indent="-381000" algn="l" rtl="0">
              <a:lnSpc>
                <a:spcPct val="90000"/>
              </a:lnSpc>
              <a:spcBef>
                <a:spcPts val="1000"/>
              </a:spcBef>
              <a:spcAft>
                <a:spcPts val="0"/>
              </a:spcAft>
              <a:buSzPct val="108108"/>
              <a:buChar char="•"/>
            </a:pPr>
            <a:r>
              <a:rPr lang="en-US"/>
              <a:t>Check the submission method. Some grants still require a mailed hard copy application.</a:t>
            </a:r>
            <a:endParaRPr/>
          </a:p>
          <a:p>
            <a:pPr marL="457200" lvl="0" indent="-381000" algn="l" rtl="0">
              <a:lnSpc>
                <a:spcPct val="90000"/>
              </a:lnSpc>
              <a:spcBef>
                <a:spcPts val="1000"/>
              </a:spcBef>
              <a:spcAft>
                <a:spcPts val="0"/>
              </a:spcAft>
              <a:buSzPct val="108108"/>
              <a:buChar char="•"/>
            </a:pPr>
            <a:r>
              <a:rPr lang="en-US"/>
              <a:t>Note whether the informational sessions are required or recommended.</a:t>
            </a:r>
            <a:endParaRPr/>
          </a:p>
          <a:p>
            <a:pPr marL="457200" lvl="0" indent="-381000" algn="l" rtl="0">
              <a:lnSpc>
                <a:spcPct val="90000"/>
              </a:lnSpc>
              <a:spcBef>
                <a:spcPts val="1000"/>
              </a:spcBef>
              <a:spcAft>
                <a:spcPts val="0"/>
              </a:spcAft>
              <a:buSzPct val="108108"/>
              <a:buChar char="•"/>
            </a:pPr>
            <a:r>
              <a:rPr lang="en-US"/>
              <a:t>Check to see if the response requirements are characters (with or without spaces), words, or pages.</a:t>
            </a:r>
            <a:endParaRPr/>
          </a:p>
          <a:p>
            <a:pPr marL="457200" lvl="0" indent="-381000" algn="l" rtl="0">
              <a:lnSpc>
                <a:spcPct val="90000"/>
              </a:lnSpc>
              <a:spcBef>
                <a:spcPts val="1000"/>
              </a:spcBef>
              <a:spcAft>
                <a:spcPts val="0"/>
              </a:spcAft>
              <a:buSzPct val="117936"/>
              <a:buChar char="•"/>
            </a:pPr>
            <a:r>
              <a:rPr lang="en-US" sz="2200" b="1">
                <a:solidFill>
                  <a:srgbClr val="FF0000"/>
                </a:solidFill>
              </a:rPr>
              <a:t>Follow the specific guidelines. One main reason applications are rejected is that the applicant failed to follow the precise guidelines. Read the entire application carefully. Highlight all questions to be answered and note all information to be included.</a:t>
            </a:r>
            <a:endParaRPr/>
          </a:p>
          <a:p>
            <a:pPr marL="457200" lvl="0" indent="-228600" algn="l" rtl="0">
              <a:lnSpc>
                <a:spcPct val="90000"/>
              </a:lnSpc>
              <a:spcBef>
                <a:spcPts val="1000"/>
              </a:spcBef>
              <a:spcAft>
                <a:spcPts val="0"/>
              </a:spcAft>
              <a:buSzPct val="108108"/>
              <a:buNone/>
            </a:pPr>
            <a:endParaRPr/>
          </a:p>
        </p:txBody>
      </p:sp>
      <p:sp>
        <p:nvSpPr>
          <p:cNvPr id="211" name="Google Shape;211;p23"/>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18</a:t>
            </a:fld>
            <a:endParaRPr/>
          </a:p>
        </p:txBody>
      </p:sp>
      <p:sp>
        <p:nvSpPr>
          <p:cNvPr id="212" name="Google Shape;212;p23"/>
          <p:cNvSpPr txBox="1">
            <a:spLocks noGrp="1"/>
          </p:cNvSpPr>
          <p:nvPr>
            <p:ph type="title"/>
          </p:nvPr>
        </p:nvSpPr>
        <p:spPr>
          <a:xfrm>
            <a:off x="744470" y="720191"/>
            <a:ext cx="11150965" cy="689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5191"/>
              </a:buClr>
              <a:buSzPct val="148148"/>
              <a:buFont typeface="Arial"/>
              <a:buNone/>
            </a:pPr>
            <a:r>
              <a:rPr lang="en-US" sz="3300"/>
              <a:t>KB Top Tips: Pay attention to the deadlines &amp; requirements.</a:t>
            </a:r>
            <a:endParaRPr/>
          </a:p>
        </p:txBody>
      </p:sp>
      <p:pic>
        <p:nvPicPr>
          <p:cNvPr id="213" name="Google Shape;213;p23"/>
          <p:cNvPicPr preferRelativeResize="0"/>
          <p:nvPr/>
        </p:nvPicPr>
        <p:blipFill rotWithShape="1">
          <a:blip r:embed="rId3">
            <a:alphaModFix/>
          </a:blip>
          <a:srcRect/>
          <a:stretch/>
        </p:blipFill>
        <p:spPr>
          <a:xfrm>
            <a:off x="9269931" y="6215466"/>
            <a:ext cx="1420491" cy="390178"/>
          </a:xfrm>
          <a:prstGeom prst="rect">
            <a:avLst/>
          </a:prstGeom>
          <a:noFill/>
          <a:ln>
            <a:noFill/>
          </a:ln>
        </p:spPr>
      </p:pic>
      <p:pic>
        <p:nvPicPr>
          <p:cNvPr id="214" name="Google Shape;214;p23"/>
          <p:cNvPicPr preferRelativeResize="0"/>
          <p:nvPr/>
        </p:nvPicPr>
        <p:blipFill>
          <a:blip r:embed="rId4">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body" idx="1"/>
          </p:nvPr>
        </p:nvSpPr>
        <p:spPr>
          <a:xfrm>
            <a:off x="914400" y="1747101"/>
            <a:ext cx="10980900" cy="4053900"/>
          </a:xfrm>
          <a:prstGeom prst="rect">
            <a:avLst/>
          </a:prstGeom>
          <a:noFill/>
          <a:ln>
            <a:noFill/>
          </a:ln>
        </p:spPr>
        <p:txBody>
          <a:bodyPr spcFirstLastPara="1" wrap="square" lIns="91425" tIns="45700" rIns="91425" bIns="45700" anchor="t" anchorCtr="0">
            <a:normAutofit fontScale="85000"/>
          </a:bodyPr>
          <a:lstStyle/>
          <a:p>
            <a:pPr marL="457200" lvl="0" indent="-358140" algn="l" rtl="0">
              <a:lnSpc>
                <a:spcPct val="100000"/>
              </a:lnSpc>
              <a:spcBef>
                <a:spcPts val="1000"/>
              </a:spcBef>
              <a:spcAft>
                <a:spcPts val="0"/>
              </a:spcAft>
              <a:buSzPct val="100000"/>
              <a:buChar char="•"/>
            </a:pPr>
            <a:r>
              <a:rPr lang="en-US"/>
              <a:t>Follow the Results-based Accountability Model for continuous improvement.</a:t>
            </a:r>
            <a:endParaRPr/>
          </a:p>
          <a:p>
            <a:pPr marL="457200" lvl="0" indent="-358140" algn="l" rtl="0">
              <a:lnSpc>
                <a:spcPct val="100000"/>
              </a:lnSpc>
              <a:spcBef>
                <a:spcPts val="1000"/>
              </a:spcBef>
              <a:spcAft>
                <a:spcPts val="0"/>
              </a:spcAft>
              <a:buSzPct val="100000"/>
              <a:buChar char="•"/>
            </a:pPr>
            <a:r>
              <a:rPr lang="en-US"/>
              <a:t>Key Performance Indicators - These data measure the impact of programs and strategies. They measure both activity and results.</a:t>
            </a:r>
            <a:endParaRPr/>
          </a:p>
          <a:p>
            <a:pPr marL="914400" lvl="1" indent="-336550" algn="l" rtl="0">
              <a:lnSpc>
                <a:spcPct val="100000"/>
              </a:lnSpc>
              <a:spcBef>
                <a:spcPts val="500"/>
              </a:spcBef>
              <a:spcAft>
                <a:spcPts val="0"/>
              </a:spcAft>
              <a:buSzPct val="100000"/>
              <a:buChar char="•"/>
            </a:pPr>
            <a:r>
              <a:rPr lang="en-US"/>
              <a:t>How much did we do? - A measurement of activity and quantity such as numbers served (outputs).</a:t>
            </a:r>
            <a:endParaRPr/>
          </a:p>
          <a:p>
            <a:pPr marL="914400" lvl="1" indent="-336550" algn="l" rtl="0">
              <a:lnSpc>
                <a:spcPct val="100000"/>
              </a:lnSpc>
              <a:spcBef>
                <a:spcPts val="500"/>
              </a:spcBef>
              <a:spcAft>
                <a:spcPts val="0"/>
              </a:spcAft>
              <a:buSzPct val="100000"/>
              <a:buChar char="•"/>
            </a:pPr>
            <a:r>
              <a:rPr lang="en-US"/>
              <a:t>How well did we do it? - A measurement of quality such as retentions rates, attendance, or satisfaction rates </a:t>
            </a:r>
            <a:endParaRPr/>
          </a:p>
          <a:p>
            <a:pPr marL="914400" lvl="1" indent="-336550" algn="l" rtl="0">
              <a:lnSpc>
                <a:spcPct val="100000"/>
              </a:lnSpc>
              <a:spcBef>
                <a:spcPts val="500"/>
              </a:spcBef>
              <a:spcAft>
                <a:spcPts val="0"/>
              </a:spcAft>
              <a:buSzPct val="100000"/>
              <a:buChar char="•"/>
            </a:pPr>
            <a:r>
              <a:rPr lang="en-US"/>
              <a:t>Is anyone better off? - A measure of impact. Does the strategy work and/or how effective is it  (outcomes)</a:t>
            </a:r>
            <a:endParaRPr/>
          </a:p>
          <a:p>
            <a:pPr marL="457200" lvl="0" indent="-395748" algn="l" rtl="0">
              <a:lnSpc>
                <a:spcPct val="100000"/>
              </a:lnSpc>
              <a:spcBef>
                <a:spcPts val="1000"/>
              </a:spcBef>
              <a:spcAft>
                <a:spcPts val="0"/>
              </a:spcAft>
              <a:buSzPct val="129032"/>
              <a:buChar char="•"/>
            </a:pPr>
            <a:r>
              <a:rPr lang="en-US"/>
              <a:t>Craft SMART Goals for your organization as a whole and smaller projects for your KPIs.</a:t>
            </a:r>
            <a:endParaRPr/>
          </a:p>
          <a:p>
            <a:pPr marL="457200" lvl="0" indent="-395748" algn="l" rtl="0">
              <a:lnSpc>
                <a:spcPct val="100000"/>
              </a:lnSpc>
              <a:spcBef>
                <a:spcPts val="1000"/>
              </a:spcBef>
              <a:spcAft>
                <a:spcPts val="0"/>
              </a:spcAft>
              <a:buSzPct val="129032"/>
              <a:buChar char="•"/>
            </a:pPr>
            <a:r>
              <a:rPr lang="en-US"/>
              <a:t>If you are submitting a project grant, make sure your project goals are specific to your project.</a:t>
            </a:r>
            <a:endParaRPr/>
          </a:p>
        </p:txBody>
      </p:sp>
      <p:sp>
        <p:nvSpPr>
          <p:cNvPr id="220" name="Google Shape;220;p24"/>
          <p:cNvSpPr txBox="1">
            <a:spLocks noGrp="1"/>
          </p:cNvSpPr>
          <p:nvPr>
            <p:ph type="sldNum" idx="12"/>
          </p:nvPr>
        </p:nvSpPr>
        <p:spPr>
          <a:xfrm>
            <a:off x="9144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19</a:t>
            </a:fld>
            <a:endParaRPr/>
          </a:p>
        </p:txBody>
      </p:sp>
      <p:sp>
        <p:nvSpPr>
          <p:cNvPr id="221" name="Google Shape;221;p24"/>
          <p:cNvSpPr txBox="1">
            <a:spLocks noGrp="1"/>
          </p:cNvSpPr>
          <p:nvPr>
            <p:ph type="title"/>
          </p:nvPr>
        </p:nvSpPr>
        <p:spPr>
          <a:xfrm>
            <a:off x="744470" y="720191"/>
            <a:ext cx="11151000" cy="689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5191"/>
              </a:buClr>
              <a:buSzPct val="148148"/>
              <a:buFont typeface="Arial"/>
              <a:buNone/>
            </a:pPr>
            <a:r>
              <a:rPr lang="en-US" sz="3300"/>
              <a:t>KB Top Tips: Create an easy to implement evaluation plan.</a:t>
            </a:r>
            <a:endParaRPr/>
          </a:p>
        </p:txBody>
      </p:sp>
      <p:pic>
        <p:nvPicPr>
          <p:cNvPr id="222" name="Google Shape;222;p24"/>
          <p:cNvPicPr preferRelativeResize="0"/>
          <p:nvPr/>
        </p:nvPicPr>
        <p:blipFill rotWithShape="1">
          <a:blip r:embed="rId3">
            <a:alphaModFix/>
          </a:blip>
          <a:srcRect/>
          <a:stretch/>
        </p:blipFill>
        <p:spPr>
          <a:xfrm>
            <a:off x="9269931" y="6215466"/>
            <a:ext cx="1420491" cy="390178"/>
          </a:xfrm>
          <a:prstGeom prst="rect">
            <a:avLst/>
          </a:prstGeom>
          <a:noFill/>
          <a:ln>
            <a:noFill/>
          </a:ln>
        </p:spPr>
      </p:pic>
      <p:pic>
        <p:nvPicPr>
          <p:cNvPr id="223" name="Google Shape;223;p24"/>
          <p:cNvPicPr preferRelativeResize="0"/>
          <p:nvPr/>
        </p:nvPicPr>
        <p:blipFill>
          <a:blip r:embed="rId4">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7" descr="A picture containing text, accessory&#10;&#10;Description automatically generated"/>
          <p:cNvPicPr preferRelativeResize="0">
            <a:picLocks noGrp="1"/>
          </p:cNvPicPr>
          <p:nvPr>
            <p:ph type="pic" idx="2"/>
          </p:nvPr>
        </p:nvPicPr>
        <p:blipFill rotWithShape="1">
          <a:blip r:embed="rId3">
            <a:alphaModFix/>
          </a:blip>
          <a:srcRect t="22725" b="22724"/>
          <a:stretch/>
        </p:blipFill>
        <p:spPr>
          <a:xfrm>
            <a:off x="0" y="0"/>
            <a:ext cx="12192000" cy="4433135"/>
          </a:xfrm>
          <a:prstGeom prst="rect">
            <a:avLst/>
          </a:prstGeom>
          <a:solidFill>
            <a:srgbClr val="E8E9E9"/>
          </a:solidFill>
          <a:ln>
            <a:noFill/>
          </a:ln>
        </p:spPr>
      </p:pic>
      <p:sp>
        <p:nvSpPr>
          <p:cNvPr id="66" name="Google Shape;66;p7"/>
          <p:cNvSpPr txBox="1">
            <a:spLocks noGrp="1"/>
          </p:cNvSpPr>
          <p:nvPr>
            <p:ph type="subTitle" idx="1"/>
          </p:nvPr>
        </p:nvSpPr>
        <p:spPr>
          <a:xfrm>
            <a:off x="914400" y="4708727"/>
            <a:ext cx="8409904" cy="610323"/>
          </a:xfrm>
          <a:prstGeom prst="rect">
            <a:avLst/>
          </a:prstGeom>
          <a:noFill/>
          <a:ln>
            <a:noFill/>
          </a:ln>
        </p:spPr>
        <p:txBody>
          <a:bodyPr spcFirstLastPara="1" wrap="square" lIns="91425" tIns="45700" rIns="91425" bIns="45700" anchor="t" anchorCtr="0">
            <a:normAutofit fontScale="85000" lnSpcReduction="10000"/>
          </a:bodyPr>
          <a:lstStyle/>
          <a:p>
            <a:pPr marL="457200" lvl="0" indent="-406400" algn="l" rtl="0">
              <a:lnSpc>
                <a:spcPct val="90000"/>
              </a:lnSpc>
              <a:spcBef>
                <a:spcPts val="1000"/>
              </a:spcBef>
              <a:spcAft>
                <a:spcPts val="0"/>
              </a:spcAft>
              <a:buSzPct val="117647"/>
              <a:buNone/>
            </a:pPr>
            <a:r>
              <a:rPr lang="en-US"/>
              <a:t>Grant Writing Overview: Tips for Success</a:t>
            </a:r>
            <a:endParaRPr/>
          </a:p>
        </p:txBody>
      </p:sp>
      <p:sp>
        <p:nvSpPr>
          <p:cNvPr id="67" name="Google Shape;67;p7"/>
          <p:cNvSpPr txBox="1">
            <a:spLocks noGrp="1"/>
          </p:cNvSpPr>
          <p:nvPr>
            <p:ph type="body" idx="3"/>
          </p:nvPr>
        </p:nvSpPr>
        <p:spPr>
          <a:xfrm>
            <a:off x="914400" y="5465622"/>
            <a:ext cx="7949045" cy="489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a:t>Success requires nonprofit knowledge, preparation and organizational skills</a:t>
            </a:r>
            <a:endParaRPr/>
          </a:p>
        </p:txBody>
      </p:sp>
      <p:pic>
        <p:nvPicPr>
          <p:cNvPr id="68" name="Google Shape;68;p7" descr="Logo&#10;&#10;Description automatically generated"/>
          <p:cNvPicPr preferRelativeResize="0"/>
          <p:nvPr/>
        </p:nvPicPr>
        <p:blipFill rotWithShape="1">
          <a:blip r:embed="rId4">
            <a:alphaModFix/>
          </a:blip>
          <a:srcRect t="66826" r="26638" b="13113"/>
          <a:stretch/>
        </p:blipFill>
        <p:spPr>
          <a:xfrm>
            <a:off x="9135259" y="6204967"/>
            <a:ext cx="1424324" cy="389466"/>
          </a:xfrm>
          <a:prstGeom prst="rect">
            <a:avLst/>
          </a:prstGeom>
          <a:noFill/>
          <a:ln>
            <a:noFill/>
          </a:ln>
        </p:spPr>
      </p:pic>
      <p:pic>
        <p:nvPicPr>
          <p:cNvPr id="69" name="Google Shape;69;p7"/>
          <p:cNvPicPr preferRelativeResize="0"/>
          <p:nvPr/>
        </p:nvPicPr>
        <p:blipFill>
          <a:blip r:embed="rId5">
            <a:alphaModFix/>
          </a:blip>
          <a:stretch>
            <a:fillRect/>
          </a:stretch>
        </p:blipFill>
        <p:spPr>
          <a:xfrm>
            <a:off x="7986700" y="6204975"/>
            <a:ext cx="1061600" cy="471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914400" y="493135"/>
            <a:ext cx="109809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SMART GOALS</a:t>
            </a:r>
            <a:endParaRPr/>
          </a:p>
        </p:txBody>
      </p:sp>
      <p:sp>
        <p:nvSpPr>
          <p:cNvPr id="229" name="Google Shape;229;p25"/>
          <p:cNvSpPr txBox="1"/>
          <p:nvPr/>
        </p:nvSpPr>
        <p:spPr>
          <a:xfrm>
            <a:off x="834189" y="1892311"/>
            <a:ext cx="10523700" cy="4339800"/>
          </a:xfrm>
          <a:prstGeom prst="rect">
            <a:avLst/>
          </a:prstGeom>
          <a:noFill/>
          <a:ln>
            <a:noFill/>
          </a:ln>
        </p:spPr>
        <p:txBody>
          <a:bodyPr spcFirstLastPara="1" wrap="square" lIns="91425" tIns="45700" rIns="91425" bIns="45700" anchor="t" anchorCtr="0">
            <a:spAutoFit/>
          </a:bodyPr>
          <a:lstStyle/>
          <a:p>
            <a:pPr marL="584200" marR="5080" lvl="0" indent="-571500" algn="l" rtl="0">
              <a:lnSpc>
                <a:spcPct val="115100"/>
              </a:lnSpc>
              <a:spcBef>
                <a:spcPts val="0"/>
              </a:spcBef>
              <a:spcAft>
                <a:spcPts val="0"/>
              </a:spcAft>
              <a:buClr>
                <a:srgbClr val="000000"/>
              </a:buClr>
              <a:buSzPts val="2400"/>
              <a:buFont typeface="Arial"/>
              <a:buChar char="•"/>
            </a:pPr>
            <a:r>
              <a:rPr lang="en-US" sz="2400" b="1" i="0" u="none" strike="noStrike" cap="none">
                <a:solidFill>
                  <a:srgbClr val="FF0000"/>
                </a:solidFill>
                <a:latin typeface="Roboto"/>
                <a:ea typeface="Roboto"/>
                <a:cs typeface="Roboto"/>
                <a:sym typeface="Roboto"/>
              </a:rPr>
              <a:t>S</a:t>
            </a:r>
            <a:r>
              <a:rPr lang="en-US" sz="2400" b="0" i="0" u="none" strike="noStrike" cap="none">
                <a:solidFill>
                  <a:srgbClr val="FF0000"/>
                </a:solidFill>
                <a:latin typeface="Roboto"/>
                <a:ea typeface="Roboto"/>
                <a:cs typeface="Roboto"/>
                <a:sym typeface="Roboto"/>
              </a:rPr>
              <a:t>pecific. </a:t>
            </a:r>
            <a:r>
              <a:rPr lang="en-US" sz="2400" b="0" i="0" u="none" strike="noStrike" cap="none">
                <a:solidFill>
                  <a:srgbClr val="3A72B4"/>
                </a:solidFill>
                <a:latin typeface="Roboto"/>
                <a:ea typeface="Roboto"/>
                <a:cs typeface="Roboto"/>
                <a:sym typeface="Roboto"/>
              </a:rPr>
              <a:t>Define your goal in detail so that you know exactly what you want to do.  </a:t>
            </a:r>
            <a:endParaRPr/>
          </a:p>
          <a:p>
            <a:pPr marL="584200" marR="5080" lvl="0" indent="-571500" algn="l" rtl="0">
              <a:lnSpc>
                <a:spcPct val="115100"/>
              </a:lnSpc>
              <a:spcBef>
                <a:spcPts val="100"/>
              </a:spcBef>
              <a:spcAft>
                <a:spcPts val="0"/>
              </a:spcAft>
              <a:buClr>
                <a:srgbClr val="000000"/>
              </a:buClr>
              <a:buSzPts val="2400"/>
              <a:buFont typeface="Arial"/>
              <a:buChar char="•"/>
            </a:pPr>
            <a:r>
              <a:rPr lang="en-US" sz="2400" b="1" i="0" u="none" strike="noStrike" cap="none">
                <a:solidFill>
                  <a:srgbClr val="FF0000"/>
                </a:solidFill>
                <a:latin typeface="Roboto"/>
                <a:ea typeface="Roboto"/>
                <a:cs typeface="Roboto"/>
                <a:sym typeface="Roboto"/>
              </a:rPr>
              <a:t>M</a:t>
            </a:r>
            <a:r>
              <a:rPr lang="en-US" sz="2400" b="0" i="0" u="none" strike="noStrike" cap="none">
                <a:solidFill>
                  <a:srgbClr val="FF0000"/>
                </a:solidFill>
                <a:latin typeface="Roboto"/>
                <a:ea typeface="Roboto"/>
                <a:cs typeface="Roboto"/>
                <a:sym typeface="Roboto"/>
              </a:rPr>
              <a:t>easurable. </a:t>
            </a:r>
            <a:r>
              <a:rPr lang="en-US" sz="2400" b="0" i="0" u="none" strike="noStrike" cap="none">
                <a:solidFill>
                  <a:srgbClr val="3A72B4"/>
                </a:solidFill>
                <a:latin typeface="Roboto"/>
                <a:ea typeface="Roboto"/>
                <a:cs typeface="Roboto"/>
                <a:sym typeface="Roboto"/>
              </a:rPr>
              <a:t>How will you know when your goal is achieved?</a:t>
            </a:r>
            <a:endParaRPr sz="2400" b="0" i="0" u="none" strike="noStrike" cap="none">
              <a:solidFill>
                <a:srgbClr val="000000"/>
              </a:solidFill>
              <a:latin typeface="Roboto"/>
              <a:ea typeface="Roboto"/>
              <a:cs typeface="Roboto"/>
              <a:sym typeface="Roboto"/>
            </a:endParaRPr>
          </a:p>
          <a:p>
            <a:pPr marL="584200" marR="5080" lvl="0" indent="-571500" algn="l" rtl="0">
              <a:lnSpc>
                <a:spcPct val="115100"/>
              </a:lnSpc>
              <a:spcBef>
                <a:spcPts val="100"/>
              </a:spcBef>
              <a:spcAft>
                <a:spcPts val="0"/>
              </a:spcAft>
              <a:buClr>
                <a:srgbClr val="000000"/>
              </a:buClr>
              <a:buSzPts val="2400"/>
              <a:buFont typeface="Arial"/>
              <a:buChar char="•"/>
            </a:pPr>
            <a:r>
              <a:rPr lang="en-US" sz="2400" b="1" i="0" u="none" strike="noStrike" cap="none">
                <a:solidFill>
                  <a:srgbClr val="FF0000"/>
                </a:solidFill>
                <a:latin typeface="Roboto"/>
                <a:ea typeface="Roboto"/>
                <a:cs typeface="Roboto"/>
                <a:sym typeface="Roboto"/>
              </a:rPr>
              <a:t>A</a:t>
            </a:r>
            <a:r>
              <a:rPr lang="en-US" sz="2400" b="0" i="0" u="none" strike="noStrike" cap="none">
                <a:solidFill>
                  <a:srgbClr val="FF0000"/>
                </a:solidFill>
                <a:latin typeface="Roboto"/>
                <a:ea typeface="Roboto"/>
                <a:cs typeface="Roboto"/>
                <a:sym typeface="Roboto"/>
              </a:rPr>
              <a:t>chievable. </a:t>
            </a:r>
            <a:r>
              <a:rPr lang="en-US" sz="2400" b="0" i="0" u="none" strike="noStrike" cap="none">
                <a:solidFill>
                  <a:srgbClr val="3A72B4"/>
                </a:solidFill>
                <a:latin typeface="Roboto"/>
                <a:ea typeface="Roboto"/>
                <a:cs typeface="Roboto"/>
                <a:sym typeface="Roboto"/>
              </a:rPr>
              <a:t>Your goal shouldn’t be so easy that it doesn’t challenge you or so difficult that you invite failure. Are you in a position to achieve your goal?</a:t>
            </a:r>
            <a:endParaRPr sz="2400" b="0" i="0" u="none" strike="noStrike" cap="none">
              <a:solidFill>
                <a:srgbClr val="000000"/>
              </a:solidFill>
              <a:latin typeface="Roboto"/>
              <a:ea typeface="Roboto"/>
              <a:cs typeface="Roboto"/>
              <a:sym typeface="Roboto"/>
            </a:endParaRPr>
          </a:p>
          <a:p>
            <a:pPr marL="584200" marR="5080" lvl="0" indent="-571500" algn="l" rtl="0">
              <a:lnSpc>
                <a:spcPct val="115100"/>
              </a:lnSpc>
              <a:spcBef>
                <a:spcPts val="100"/>
              </a:spcBef>
              <a:spcAft>
                <a:spcPts val="0"/>
              </a:spcAft>
              <a:buClr>
                <a:srgbClr val="000000"/>
              </a:buClr>
              <a:buSzPts val="2400"/>
              <a:buFont typeface="Arial"/>
              <a:buChar char="•"/>
            </a:pPr>
            <a:r>
              <a:rPr lang="en-US" sz="2400" b="1" i="0" u="none" strike="noStrike" cap="none">
                <a:solidFill>
                  <a:srgbClr val="FF0000"/>
                </a:solidFill>
                <a:latin typeface="Roboto"/>
                <a:ea typeface="Roboto"/>
                <a:cs typeface="Roboto"/>
                <a:sym typeface="Roboto"/>
              </a:rPr>
              <a:t>R</a:t>
            </a:r>
            <a:r>
              <a:rPr lang="en-US" sz="2400" b="0" i="0" u="none" strike="noStrike" cap="none">
                <a:solidFill>
                  <a:srgbClr val="FF0000"/>
                </a:solidFill>
                <a:latin typeface="Roboto"/>
                <a:ea typeface="Roboto"/>
                <a:cs typeface="Roboto"/>
                <a:sym typeface="Roboto"/>
              </a:rPr>
              <a:t>elevant. </a:t>
            </a:r>
            <a:r>
              <a:rPr lang="en-US" sz="2400" b="0" i="0" u="none" strike="noStrike" cap="none">
                <a:solidFill>
                  <a:srgbClr val="3A72B4"/>
                </a:solidFill>
                <a:latin typeface="Roboto"/>
                <a:ea typeface="Roboto"/>
                <a:cs typeface="Roboto"/>
                <a:sym typeface="Roboto"/>
              </a:rPr>
              <a:t>Make sure your goals are relevant to your values and</a:t>
            </a:r>
            <a:r>
              <a:rPr lang="en-US" sz="2400">
                <a:solidFill>
                  <a:srgbClr val="3A72B4"/>
                </a:solidFill>
                <a:latin typeface="Roboto"/>
                <a:ea typeface="Roboto"/>
                <a:cs typeface="Roboto"/>
                <a:sym typeface="Roboto"/>
              </a:rPr>
              <a:t> the funders</a:t>
            </a:r>
            <a:r>
              <a:rPr lang="en-US" sz="2400" b="0" i="0" u="none" strike="noStrike" cap="none">
                <a:solidFill>
                  <a:srgbClr val="3A72B4"/>
                </a:solidFill>
                <a:latin typeface="Roboto"/>
                <a:ea typeface="Roboto"/>
                <a:cs typeface="Roboto"/>
                <a:sym typeface="Roboto"/>
              </a:rPr>
              <a:t>.</a:t>
            </a:r>
            <a:endParaRPr/>
          </a:p>
          <a:p>
            <a:pPr marL="584200" marR="5080" lvl="0" indent="-571500" algn="l" rtl="0">
              <a:lnSpc>
                <a:spcPct val="115100"/>
              </a:lnSpc>
              <a:spcBef>
                <a:spcPts val="100"/>
              </a:spcBef>
              <a:spcAft>
                <a:spcPts val="0"/>
              </a:spcAft>
              <a:buClr>
                <a:srgbClr val="000000"/>
              </a:buClr>
              <a:buSzPts val="2400"/>
              <a:buFont typeface="Arial"/>
              <a:buChar char="•"/>
            </a:pPr>
            <a:r>
              <a:rPr lang="en-US" sz="2400" b="1" i="0" u="none" strike="noStrike" cap="none">
                <a:solidFill>
                  <a:srgbClr val="FF0000"/>
                </a:solidFill>
                <a:latin typeface="Roboto"/>
                <a:ea typeface="Roboto"/>
                <a:cs typeface="Roboto"/>
                <a:sym typeface="Roboto"/>
              </a:rPr>
              <a:t>T</a:t>
            </a:r>
            <a:r>
              <a:rPr lang="en-US" sz="2400" b="0" i="0" u="none" strike="noStrike" cap="none">
                <a:solidFill>
                  <a:srgbClr val="FF0000"/>
                </a:solidFill>
                <a:latin typeface="Roboto"/>
                <a:ea typeface="Roboto"/>
                <a:cs typeface="Roboto"/>
                <a:sym typeface="Roboto"/>
              </a:rPr>
              <a:t>ime-bound. </a:t>
            </a:r>
            <a:r>
              <a:rPr lang="en-US" sz="2400" b="0" i="0" u="none" strike="noStrike" cap="none">
                <a:solidFill>
                  <a:srgbClr val="3A72B4"/>
                </a:solidFill>
                <a:latin typeface="Roboto"/>
                <a:ea typeface="Roboto"/>
                <a:cs typeface="Roboto"/>
                <a:sym typeface="Roboto"/>
              </a:rPr>
              <a:t>Plan enough time to accomplish your goal and be able to set a  completion date so that you are motivated and focused.</a:t>
            </a:r>
            <a:endParaRPr sz="2400" b="0" i="0" u="none" strike="noStrike" cap="none">
              <a:solidFill>
                <a:srgbClr val="000000"/>
              </a:solidFill>
              <a:latin typeface="Roboto"/>
              <a:ea typeface="Roboto"/>
              <a:cs typeface="Roboto"/>
              <a:sym typeface="Roboto"/>
            </a:endParaRPr>
          </a:p>
        </p:txBody>
      </p:sp>
      <p:pic>
        <p:nvPicPr>
          <p:cNvPr id="230" name="Google Shape;230;p25"/>
          <p:cNvPicPr preferRelativeResize="0"/>
          <p:nvPr/>
        </p:nvPicPr>
        <p:blipFill>
          <a:blip r:embed="rId3">
            <a:alphaModFix/>
          </a:blip>
          <a:stretch>
            <a:fillRect/>
          </a:stretch>
        </p:blipFill>
        <p:spPr>
          <a:xfrm>
            <a:off x="9584175" y="6141150"/>
            <a:ext cx="1061600" cy="471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txBox="1">
            <a:spLocks noGrp="1"/>
          </p:cNvSpPr>
          <p:nvPr>
            <p:ph type="body" idx="1"/>
          </p:nvPr>
        </p:nvSpPr>
        <p:spPr>
          <a:xfrm>
            <a:off x="914400" y="1724892"/>
            <a:ext cx="10981035" cy="4426526"/>
          </a:xfrm>
          <a:prstGeom prst="rect">
            <a:avLst/>
          </a:prstGeom>
          <a:noFill/>
          <a:ln>
            <a:noFill/>
          </a:ln>
        </p:spPr>
        <p:txBody>
          <a:bodyPr spcFirstLastPara="1" wrap="square" lIns="91425" tIns="45700" rIns="91425" bIns="45700" anchor="t" anchorCtr="0">
            <a:normAutofit fontScale="85000" lnSpcReduction="10000"/>
          </a:bodyPr>
          <a:lstStyle/>
          <a:p>
            <a:pPr marL="548640" lvl="1" indent="-182880" algn="l" rtl="0">
              <a:lnSpc>
                <a:spcPct val="120000"/>
              </a:lnSpc>
              <a:spcBef>
                <a:spcPts val="500"/>
              </a:spcBef>
              <a:spcAft>
                <a:spcPts val="0"/>
              </a:spcAft>
              <a:buSzPct val="54719"/>
              <a:buChar char="•"/>
            </a:pPr>
            <a:r>
              <a:rPr lang="en-US" sz="4300"/>
              <a:t>Gather letters of support and permission to use for multiple applications.</a:t>
            </a:r>
            <a:endParaRPr/>
          </a:p>
          <a:p>
            <a:pPr marL="548640" lvl="1" indent="-182880" algn="l" rtl="0">
              <a:lnSpc>
                <a:spcPct val="120000"/>
              </a:lnSpc>
              <a:spcBef>
                <a:spcPts val="500"/>
              </a:spcBef>
              <a:spcAft>
                <a:spcPts val="0"/>
              </a:spcAft>
              <a:buSzPct val="54719"/>
              <a:buChar char="•"/>
            </a:pPr>
            <a:r>
              <a:rPr lang="en-US" sz="4300"/>
              <a:t>Create a sample letter for your partners to use.</a:t>
            </a:r>
            <a:endParaRPr/>
          </a:p>
          <a:p>
            <a:pPr marL="548640" lvl="1" indent="-182880" algn="l" rtl="0">
              <a:lnSpc>
                <a:spcPct val="120000"/>
              </a:lnSpc>
              <a:spcBef>
                <a:spcPts val="500"/>
              </a:spcBef>
              <a:spcAft>
                <a:spcPts val="0"/>
              </a:spcAft>
              <a:buSzPct val="54719"/>
              <a:buChar char="•"/>
            </a:pPr>
            <a:r>
              <a:rPr lang="en-US" sz="4300"/>
              <a:t>Get written permission to personalize for other competitions – Always email prior to the deadline and send a copy of the new letter.</a:t>
            </a:r>
            <a:endParaRPr/>
          </a:p>
        </p:txBody>
      </p:sp>
      <p:sp>
        <p:nvSpPr>
          <p:cNvPr id="236" name="Google Shape;236;p26"/>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21</a:t>
            </a:fld>
            <a:endParaRPr/>
          </a:p>
        </p:txBody>
      </p:sp>
      <p:sp>
        <p:nvSpPr>
          <p:cNvPr id="237" name="Google Shape;237;p26"/>
          <p:cNvSpPr txBox="1">
            <a:spLocks noGrp="1"/>
          </p:cNvSpPr>
          <p:nvPr>
            <p:ph type="title"/>
          </p:nvPr>
        </p:nvSpPr>
        <p:spPr>
          <a:xfrm>
            <a:off x="914403" y="838922"/>
            <a:ext cx="10981032" cy="6810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5191"/>
              </a:buClr>
              <a:buSzPts val="4400"/>
              <a:buFont typeface="Arial"/>
              <a:buNone/>
            </a:pPr>
            <a:r>
              <a:rPr lang="en-US" sz="3200" b="1"/>
              <a:t>KB Top Tips: Partnerships and LOS</a:t>
            </a:r>
            <a:endParaRPr sz="3200"/>
          </a:p>
        </p:txBody>
      </p:sp>
      <p:pic>
        <p:nvPicPr>
          <p:cNvPr id="238" name="Google Shape;238;p26"/>
          <p:cNvPicPr preferRelativeResize="0"/>
          <p:nvPr/>
        </p:nvPicPr>
        <p:blipFill rotWithShape="1">
          <a:blip r:embed="rId3">
            <a:alphaModFix/>
          </a:blip>
          <a:srcRect/>
          <a:stretch/>
        </p:blipFill>
        <p:spPr>
          <a:xfrm>
            <a:off x="9197102" y="6227964"/>
            <a:ext cx="1420491" cy="3901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7"/>
          <p:cNvSpPr txBox="1">
            <a:spLocks noGrp="1"/>
          </p:cNvSpPr>
          <p:nvPr>
            <p:ph type="body" idx="1"/>
          </p:nvPr>
        </p:nvSpPr>
        <p:spPr>
          <a:xfrm>
            <a:off x="914400" y="1745674"/>
            <a:ext cx="8956964" cy="4298974"/>
          </a:xfrm>
          <a:prstGeom prst="rect">
            <a:avLst/>
          </a:prstGeom>
          <a:noFill/>
          <a:ln>
            <a:noFill/>
          </a:ln>
        </p:spPr>
        <p:txBody>
          <a:bodyPr spcFirstLastPara="1" wrap="square" lIns="91425" tIns="45700" rIns="91425" bIns="45700" anchor="t" anchorCtr="0">
            <a:normAutofit/>
          </a:bodyPr>
          <a:lstStyle/>
          <a:p>
            <a:pPr marL="548640" lvl="1" indent="-182880" algn="l" rtl="0">
              <a:lnSpc>
                <a:spcPct val="100000"/>
              </a:lnSpc>
              <a:spcBef>
                <a:spcPts val="500"/>
              </a:spcBef>
              <a:spcAft>
                <a:spcPts val="0"/>
              </a:spcAft>
              <a:buSzPts val="2000"/>
              <a:buChar char="•"/>
            </a:pPr>
            <a:r>
              <a:rPr lang="en-US" sz="2400"/>
              <a:t>Read for content and technical issues.</a:t>
            </a:r>
            <a:endParaRPr/>
          </a:p>
          <a:p>
            <a:pPr marL="548640" lvl="1" indent="-182880" algn="l" rtl="0">
              <a:lnSpc>
                <a:spcPct val="100000"/>
              </a:lnSpc>
              <a:spcBef>
                <a:spcPts val="500"/>
              </a:spcBef>
              <a:spcAft>
                <a:spcPts val="0"/>
              </a:spcAft>
              <a:buSzPts val="2000"/>
              <a:buChar char="•"/>
            </a:pPr>
            <a:r>
              <a:rPr lang="en-US" sz="2400"/>
              <a:t>Check for grammar, spelling, repetition.</a:t>
            </a:r>
            <a:endParaRPr/>
          </a:p>
          <a:p>
            <a:pPr marL="548640" lvl="1" indent="-182880" algn="l" rtl="0">
              <a:lnSpc>
                <a:spcPct val="100000"/>
              </a:lnSpc>
              <a:spcBef>
                <a:spcPts val="500"/>
              </a:spcBef>
              <a:spcAft>
                <a:spcPts val="0"/>
              </a:spcAft>
              <a:buSzPts val="2000"/>
              <a:buChar char="•"/>
            </a:pPr>
            <a:r>
              <a:rPr lang="en-US" sz="2400"/>
              <a:t>Use Grammarly.</a:t>
            </a:r>
            <a:endParaRPr/>
          </a:p>
          <a:p>
            <a:pPr marL="548640" lvl="1" indent="-182880" algn="l" rtl="0">
              <a:lnSpc>
                <a:spcPct val="100000"/>
              </a:lnSpc>
              <a:spcBef>
                <a:spcPts val="500"/>
              </a:spcBef>
              <a:spcAft>
                <a:spcPts val="0"/>
              </a:spcAft>
              <a:buSzPts val="2000"/>
              <a:buChar char="•"/>
            </a:pPr>
            <a:r>
              <a:rPr lang="en-US" sz="2400"/>
              <a:t>Read it backward.</a:t>
            </a:r>
            <a:endParaRPr/>
          </a:p>
          <a:p>
            <a:pPr marL="548640" lvl="1" indent="-182880" algn="l" rtl="0">
              <a:lnSpc>
                <a:spcPct val="100000"/>
              </a:lnSpc>
              <a:spcBef>
                <a:spcPts val="500"/>
              </a:spcBef>
              <a:spcAft>
                <a:spcPts val="0"/>
              </a:spcAft>
              <a:buSzPts val="2000"/>
              <a:buChar char="•"/>
            </a:pPr>
            <a:r>
              <a:rPr lang="en-US" sz="2400"/>
              <a:t>Read it aloud.</a:t>
            </a:r>
            <a:endParaRPr/>
          </a:p>
          <a:p>
            <a:pPr marL="548640" lvl="1" indent="-182880" algn="l" rtl="0">
              <a:lnSpc>
                <a:spcPct val="100000"/>
              </a:lnSpc>
              <a:spcBef>
                <a:spcPts val="500"/>
              </a:spcBef>
              <a:spcAft>
                <a:spcPts val="0"/>
              </a:spcAft>
              <a:buSzPts val="2000"/>
              <a:buChar char="•"/>
            </a:pPr>
            <a:r>
              <a:rPr lang="en-US" sz="2400"/>
              <a:t>Give yourself 12 to 24 hours between</a:t>
            </a:r>
            <a:endParaRPr/>
          </a:p>
          <a:p>
            <a:pPr marL="76200" lvl="0" indent="0" algn="l" rtl="0">
              <a:lnSpc>
                <a:spcPct val="90000"/>
              </a:lnSpc>
              <a:spcBef>
                <a:spcPts val="1000"/>
              </a:spcBef>
              <a:spcAft>
                <a:spcPts val="0"/>
              </a:spcAft>
              <a:buSzPts val="2400"/>
              <a:buNone/>
            </a:pPr>
            <a:r>
              <a:rPr lang="en-US"/>
              <a:t>     draft and. review</a:t>
            </a:r>
            <a:endParaRPr/>
          </a:p>
        </p:txBody>
      </p:sp>
      <p:sp>
        <p:nvSpPr>
          <p:cNvPr id="245" name="Google Shape;245;p27"/>
          <p:cNvSpPr txBox="1">
            <a:spLocks noGrp="1"/>
          </p:cNvSpPr>
          <p:nvPr>
            <p:ph type="sldNum" idx="12"/>
          </p:nvPr>
        </p:nvSpPr>
        <p:spPr>
          <a:xfrm>
            <a:off x="9144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22</a:t>
            </a:fld>
            <a:endParaRPr/>
          </a:p>
        </p:txBody>
      </p:sp>
      <p:sp>
        <p:nvSpPr>
          <p:cNvPr id="246" name="Google Shape;246;p27"/>
          <p:cNvSpPr txBox="1">
            <a:spLocks noGrp="1"/>
          </p:cNvSpPr>
          <p:nvPr>
            <p:ph type="title"/>
          </p:nvPr>
        </p:nvSpPr>
        <p:spPr>
          <a:xfrm>
            <a:off x="914400" y="493136"/>
            <a:ext cx="10980900" cy="681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5191"/>
              </a:buClr>
              <a:buSzPts val="4400"/>
              <a:buFont typeface="Arial"/>
              <a:buNone/>
            </a:pPr>
            <a:r>
              <a:rPr lang="en-US" sz="3300"/>
              <a:t>KB Top Tips for Editing: Always have a second set of eyes &amp; sleep on it.</a:t>
            </a:r>
            <a:endParaRPr/>
          </a:p>
        </p:txBody>
      </p:sp>
      <p:pic>
        <p:nvPicPr>
          <p:cNvPr id="247" name="Google Shape;247;p27"/>
          <p:cNvPicPr preferRelativeResize="0"/>
          <p:nvPr/>
        </p:nvPicPr>
        <p:blipFill rotWithShape="1">
          <a:blip r:embed="rId3">
            <a:alphaModFix/>
          </a:blip>
          <a:srcRect/>
          <a:stretch/>
        </p:blipFill>
        <p:spPr>
          <a:xfrm>
            <a:off x="7079673" y="1854777"/>
            <a:ext cx="4197927" cy="3148445"/>
          </a:xfrm>
          <a:prstGeom prst="rect">
            <a:avLst/>
          </a:prstGeom>
          <a:noFill/>
          <a:ln>
            <a:noFill/>
          </a:ln>
        </p:spPr>
      </p:pic>
      <p:pic>
        <p:nvPicPr>
          <p:cNvPr id="248" name="Google Shape;248;p27"/>
          <p:cNvPicPr preferRelativeResize="0"/>
          <p:nvPr/>
        </p:nvPicPr>
        <p:blipFill rotWithShape="1">
          <a:blip r:embed="rId4">
            <a:alphaModFix/>
          </a:blip>
          <a:srcRect/>
          <a:stretch/>
        </p:blipFill>
        <p:spPr>
          <a:xfrm>
            <a:off x="9178636" y="6215855"/>
            <a:ext cx="1420491" cy="390178"/>
          </a:xfrm>
          <a:prstGeom prst="rect">
            <a:avLst/>
          </a:prstGeom>
          <a:noFill/>
          <a:ln>
            <a:noFill/>
          </a:ln>
        </p:spPr>
      </p:pic>
      <p:pic>
        <p:nvPicPr>
          <p:cNvPr id="249" name="Google Shape;249;p27"/>
          <p:cNvPicPr preferRelativeResize="0"/>
          <p:nvPr/>
        </p:nvPicPr>
        <p:blipFill>
          <a:blip r:embed="rId5">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8"/>
          <p:cNvSpPr txBox="1">
            <a:spLocks noGrp="1"/>
          </p:cNvSpPr>
          <p:nvPr>
            <p:ph type="body" idx="1"/>
          </p:nvPr>
        </p:nvSpPr>
        <p:spPr>
          <a:xfrm>
            <a:off x="914400" y="1989862"/>
            <a:ext cx="10981035" cy="4054785"/>
          </a:xfrm>
          <a:prstGeom prst="rect">
            <a:avLst/>
          </a:prstGeom>
          <a:noFill/>
          <a:ln>
            <a:noFill/>
          </a:ln>
        </p:spPr>
        <p:txBody>
          <a:bodyPr spcFirstLastPara="1" wrap="square" lIns="91425" tIns="45700" rIns="91425" bIns="45700" anchor="t" anchorCtr="0">
            <a:normAutofit/>
          </a:bodyPr>
          <a:lstStyle/>
          <a:p>
            <a:pPr marL="76200" lvl="0" indent="0" algn="ctr" rtl="0">
              <a:lnSpc>
                <a:spcPct val="90000"/>
              </a:lnSpc>
              <a:spcBef>
                <a:spcPts val="1000"/>
              </a:spcBef>
              <a:spcAft>
                <a:spcPts val="0"/>
              </a:spcAft>
              <a:buSzPts val="2400"/>
              <a:buNone/>
            </a:pPr>
            <a:r>
              <a:rPr lang="en-US" sz="4000" u="sng">
                <a:solidFill>
                  <a:schemeClr val="hlink"/>
                </a:solidFill>
                <a:hlinkClick r:id="rId3"/>
              </a:rPr>
              <a:t>Kahoot! Quiz</a:t>
            </a:r>
            <a:endParaRPr sz="4000"/>
          </a:p>
        </p:txBody>
      </p:sp>
      <p:sp>
        <p:nvSpPr>
          <p:cNvPr id="75" name="Google Shape;75;p8"/>
          <p:cNvSpPr txBox="1">
            <a:spLocks noGrp="1"/>
          </p:cNvSpPr>
          <p:nvPr>
            <p:ph type="title"/>
          </p:nvPr>
        </p:nvSpPr>
        <p:spPr>
          <a:xfrm>
            <a:off x="914400" y="493135"/>
            <a:ext cx="1098103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Pre-Survey</a:t>
            </a:r>
            <a:endParaRPr/>
          </a:p>
        </p:txBody>
      </p:sp>
      <p:pic>
        <p:nvPicPr>
          <p:cNvPr id="76" name="Google Shape;76;p8"/>
          <p:cNvPicPr preferRelativeResize="0"/>
          <p:nvPr/>
        </p:nvPicPr>
        <p:blipFill rotWithShape="1">
          <a:blip r:embed="rId4">
            <a:alphaModFix/>
          </a:blip>
          <a:srcRect/>
          <a:stretch/>
        </p:blipFill>
        <p:spPr>
          <a:xfrm>
            <a:off x="9278023" y="6245028"/>
            <a:ext cx="1420491" cy="390178"/>
          </a:xfrm>
          <a:prstGeom prst="rect">
            <a:avLst/>
          </a:prstGeom>
          <a:noFill/>
          <a:ln>
            <a:noFill/>
          </a:ln>
        </p:spPr>
      </p:pic>
      <p:pic>
        <p:nvPicPr>
          <p:cNvPr id="77" name="Google Shape;77;p8"/>
          <p:cNvPicPr preferRelativeResize="0"/>
          <p:nvPr/>
        </p:nvPicPr>
        <p:blipFill>
          <a:blip r:embed="rId5">
            <a:alphaModFix/>
          </a:blip>
          <a:stretch>
            <a:fillRect/>
          </a:stretch>
        </p:blipFill>
        <p:spPr>
          <a:xfrm>
            <a:off x="8169850" y="6204575"/>
            <a:ext cx="1061600" cy="471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9"/>
          <p:cNvSpPr txBox="1">
            <a:spLocks noGrp="1"/>
          </p:cNvSpPr>
          <p:nvPr>
            <p:ph type="body" idx="1"/>
          </p:nvPr>
        </p:nvSpPr>
        <p:spPr>
          <a:xfrm>
            <a:off x="914400" y="1791513"/>
            <a:ext cx="10695300" cy="4329600"/>
          </a:xfrm>
          <a:prstGeom prst="rect">
            <a:avLst/>
          </a:prstGeom>
          <a:noFill/>
          <a:ln>
            <a:noFill/>
          </a:ln>
        </p:spPr>
        <p:txBody>
          <a:bodyPr spcFirstLastPara="1" wrap="square" lIns="91425" tIns="45700" rIns="91425" bIns="45700" anchor="t" anchorCtr="0">
            <a:normAutofit fontScale="70000" lnSpcReduction="10000"/>
          </a:bodyPr>
          <a:lstStyle/>
          <a:p>
            <a:pPr marL="457200" lvl="0" indent="-380336" algn="l" rtl="0">
              <a:lnSpc>
                <a:spcPct val="115000"/>
              </a:lnSpc>
              <a:spcBef>
                <a:spcPts val="0"/>
              </a:spcBef>
              <a:spcAft>
                <a:spcPts val="0"/>
              </a:spcAft>
              <a:buClr>
                <a:srgbClr val="3A72B4"/>
              </a:buClr>
              <a:buSzPct val="100000"/>
              <a:buChar char="•"/>
            </a:pPr>
            <a:r>
              <a:rPr lang="en-US" sz="3413">
                <a:solidFill>
                  <a:srgbClr val="000000"/>
                </a:solidFill>
              </a:rPr>
              <a:t>Perfect your history, background, mission</a:t>
            </a:r>
            <a:endParaRPr sz="3413">
              <a:solidFill>
                <a:srgbClr val="000000"/>
              </a:solidFill>
            </a:endParaRPr>
          </a:p>
          <a:p>
            <a:pPr marL="457200" lvl="0" indent="-380336" algn="l" rtl="0">
              <a:lnSpc>
                <a:spcPct val="115000"/>
              </a:lnSpc>
              <a:spcBef>
                <a:spcPts val="0"/>
              </a:spcBef>
              <a:spcAft>
                <a:spcPts val="0"/>
              </a:spcAft>
              <a:buClr>
                <a:srgbClr val="3A72B4"/>
              </a:buClr>
              <a:buSzPct val="100000"/>
              <a:buChar char="•"/>
            </a:pPr>
            <a:r>
              <a:rPr lang="en-US" sz="3413">
                <a:solidFill>
                  <a:srgbClr val="000000"/>
                </a:solidFill>
              </a:rPr>
              <a:t>Research your potential funders</a:t>
            </a:r>
            <a:endParaRPr sz="3413">
              <a:solidFill>
                <a:srgbClr val="000000"/>
              </a:solidFill>
            </a:endParaRPr>
          </a:p>
          <a:p>
            <a:pPr marL="914400" lvl="1" indent="-380336" algn="l" rtl="0">
              <a:lnSpc>
                <a:spcPct val="115000"/>
              </a:lnSpc>
              <a:spcBef>
                <a:spcPts val="0"/>
              </a:spcBef>
              <a:spcAft>
                <a:spcPts val="0"/>
              </a:spcAft>
              <a:buClr>
                <a:srgbClr val="000000"/>
              </a:buClr>
              <a:buSzPct val="100000"/>
              <a:buChar char="•"/>
            </a:pPr>
            <a:r>
              <a:rPr lang="en-US" sz="3413">
                <a:solidFill>
                  <a:srgbClr val="000000"/>
                </a:solidFill>
              </a:rPr>
              <a:t>A round peg doesn’t fit into a square hole</a:t>
            </a:r>
            <a:endParaRPr sz="3413">
              <a:solidFill>
                <a:srgbClr val="000000"/>
              </a:solidFill>
            </a:endParaRPr>
          </a:p>
          <a:p>
            <a:pPr marL="914400" lvl="1" indent="-377507" algn="l" rtl="0">
              <a:lnSpc>
                <a:spcPct val="115000"/>
              </a:lnSpc>
              <a:spcBef>
                <a:spcPts val="0"/>
              </a:spcBef>
              <a:spcAft>
                <a:spcPts val="0"/>
              </a:spcAft>
              <a:buClr>
                <a:schemeClr val="dk1"/>
              </a:buClr>
              <a:buSzPct val="100000"/>
              <a:buChar char="•"/>
            </a:pPr>
            <a:r>
              <a:rPr lang="en-US" sz="3350">
                <a:solidFill>
                  <a:schemeClr val="dk1"/>
                </a:solidFill>
              </a:rPr>
              <a:t>Know your funder’s priorities and speak to them in your narrative</a:t>
            </a:r>
            <a:endParaRPr sz="3350">
              <a:solidFill>
                <a:schemeClr val="dk1"/>
              </a:solidFill>
            </a:endParaRPr>
          </a:p>
          <a:p>
            <a:pPr marL="457200" lvl="0" indent="-380336" algn="l" rtl="0">
              <a:lnSpc>
                <a:spcPct val="115000"/>
              </a:lnSpc>
              <a:spcBef>
                <a:spcPts val="0"/>
              </a:spcBef>
              <a:spcAft>
                <a:spcPts val="0"/>
              </a:spcAft>
              <a:buClr>
                <a:srgbClr val="3A72B4"/>
              </a:buClr>
              <a:buSzPct val="100000"/>
              <a:buChar char="•"/>
            </a:pPr>
            <a:r>
              <a:rPr lang="en-US" sz="3413"/>
              <a:t>Prepared Squared</a:t>
            </a:r>
            <a:endParaRPr sz="3413"/>
          </a:p>
          <a:p>
            <a:pPr marL="457200" lvl="0" indent="-380336" algn="l" rtl="0">
              <a:lnSpc>
                <a:spcPct val="115000"/>
              </a:lnSpc>
              <a:spcBef>
                <a:spcPts val="0"/>
              </a:spcBef>
              <a:spcAft>
                <a:spcPts val="0"/>
              </a:spcAft>
              <a:buClr>
                <a:srgbClr val="3A72B4"/>
              </a:buClr>
              <a:buSzPct val="100000"/>
              <a:buChar char="•"/>
            </a:pPr>
            <a:r>
              <a:rPr lang="en-US" sz="3413"/>
              <a:t>Answer the question asked &amp; remember a real person will be reading it</a:t>
            </a:r>
            <a:endParaRPr sz="3413"/>
          </a:p>
          <a:p>
            <a:pPr marL="457200" lvl="0" indent="-380336" algn="l" rtl="0">
              <a:lnSpc>
                <a:spcPct val="115000"/>
              </a:lnSpc>
              <a:spcBef>
                <a:spcPts val="0"/>
              </a:spcBef>
              <a:spcAft>
                <a:spcPts val="0"/>
              </a:spcAft>
              <a:buClr>
                <a:srgbClr val="3A72B4"/>
              </a:buClr>
              <a:buSzPct val="100000"/>
              <a:buChar char="•"/>
            </a:pPr>
            <a:r>
              <a:rPr lang="en-US" sz="3413"/>
              <a:t>Budgets – Think of a bank loan  (Transparency &amp; Fiscal Responsibility)</a:t>
            </a:r>
            <a:endParaRPr sz="3413"/>
          </a:p>
          <a:p>
            <a:pPr marL="457200" lvl="0" indent="-380336" algn="l" rtl="0">
              <a:lnSpc>
                <a:spcPct val="115000"/>
              </a:lnSpc>
              <a:spcBef>
                <a:spcPts val="0"/>
              </a:spcBef>
              <a:spcAft>
                <a:spcPts val="0"/>
              </a:spcAft>
              <a:buClr>
                <a:srgbClr val="3A72B4"/>
              </a:buClr>
              <a:buSzPct val="100000"/>
              <a:buChar char="•"/>
            </a:pPr>
            <a:r>
              <a:rPr lang="en-US" sz="3413"/>
              <a:t>Pay attention to the deadlines &amp; requirements</a:t>
            </a:r>
            <a:endParaRPr sz="3413"/>
          </a:p>
          <a:p>
            <a:pPr marL="457200" lvl="0" indent="-380336" algn="l" rtl="0">
              <a:lnSpc>
                <a:spcPct val="115000"/>
              </a:lnSpc>
              <a:spcBef>
                <a:spcPts val="0"/>
              </a:spcBef>
              <a:spcAft>
                <a:spcPts val="0"/>
              </a:spcAft>
              <a:buClr>
                <a:srgbClr val="3A72B4"/>
              </a:buClr>
              <a:buSzPct val="100000"/>
              <a:buChar char="•"/>
            </a:pPr>
            <a:r>
              <a:rPr lang="en-US" sz="3413"/>
              <a:t>Make your evaluation plan easy to implement</a:t>
            </a:r>
            <a:endParaRPr sz="3413"/>
          </a:p>
          <a:p>
            <a:pPr marL="457200" lvl="0" indent="-380336" algn="l" rtl="0">
              <a:lnSpc>
                <a:spcPct val="115000"/>
              </a:lnSpc>
              <a:spcBef>
                <a:spcPts val="0"/>
              </a:spcBef>
              <a:spcAft>
                <a:spcPts val="0"/>
              </a:spcAft>
              <a:buClr>
                <a:srgbClr val="3A72B4"/>
              </a:buClr>
              <a:buSzPct val="100000"/>
              <a:buChar char="•"/>
            </a:pPr>
            <a:r>
              <a:rPr lang="en-US" sz="3413"/>
              <a:t>Partnerships and LOS</a:t>
            </a:r>
            <a:endParaRPr sz="3413"/>
          </a:p>
          <a:p>
            <a:pPr marL="457200" lvl="0" indent="-380336" algn="l" rtl="0">
              <a:lnSpc>
                <a:spcPct val="115000"/>
              </a:lnSpc>
              <a:spcBef>
                <a:spcPts val="0"/>
              </a:spcBef>
              <a:spcAft>
                <a:spcPts val="0"/>
              </a:spcAft>
              <a:buClr>
                <a:srgbClr val="3A72B4"/>
              </a:buClr>
              <a:buSzPct val="100000"/>
              <a:buChar char="•"/>
            </a:pPr>
            <a:r>
              <a:rPr lang="en-US" sz="3413"/>
              <a:t>Always have a second set of eyes &amp; sleep on it</a:t>
            </a:r>
            <a:endParaRPr sz="3413"/>
          </a:p>
        </p:txBody>
      </p:sp>
      <p:sp>
        <p:nvSpPr>
          <p:cNvPr id="83" name="Google Shape;83;p9"/>
          <p:cNvSpPr txBox="1">
            <a:spLocks noGrp="1"/>
          </p:cNvSpPr>
          <p:nvPr>
            <p:ph type="title"/>
          </p:nvPr>
        </p:nvSpPr>
        <p:spPr>
          <a:xfrm>
            <a:off x="914400" y="493135"/>
            <a:ext cx="1096456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Today’s Agenda: KB’s Top Tips</a:t>
            </a:r>
            <a:endParaRPr/>
          </a:p>
        </p:txBody>
      </p:sp>
      <p:pic>
        <p:nvPicPr>
          <p:cNvPr id="84" name="Google Shape;84;p9"/>
          <p:cNvPicPr preferRelativeResize="0"/>
          <p:nvPr/>
        </p:nvPicPr>
        <p:blipFill rotWithShape="1">
          <a:blip r:embed="rId3">
            <a:alphaModFix/>
          </a:blip>
          <a:srcRect/>
          <a:stretch/>
        </p:blipFill>
        <p:spPr>
          <a:xfrm>
            <a:off x="9294207" y="6268425"/>
            <a:ext cx="1420491" cy="390178"/>
          </a:xfrm>
          <a:prstGeom prst="rect">
            <a:avLst/>
          </a:prstGeom>
          <a:noFill/>
          <a:ln>
            <a:noFill/>
          </a:ln>
        </p:spPr>
      </p:pic>
      <p:pic>
        <p:nvPicPr>
          <p:cNvPr id="85" name="Google Shape;85;p9"/>
          <p:cNvPicPr preferRelativeResize="0"/>
          <p:nvPr/>
        </p:nvPicPr>
        <p:blipFill>
          <a:blip r:embed="rId4">
            <a:alphaModFix/>
          </a:blip>
          <a:stretch>
            <a:fillRect/>
          </a:stretch>
        </p:blipFill>
        <p:spPr>
          <a:xfrm>
            <a:off x="8098625" y="6130975"/>
            <a:ext cx="1061600" cy="471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14400" y="1989862"/>
            <a:ext cx="10981035" cy="4054785"/>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SzPts val="2400"/>
              <a:buChar char="•"/>
            </a:pPr>
            <a:r>
              <a:rPr lang="en-US"/>
              <a:t>Most Common Foundation Grant Question—Sets the tone</a:t>
            </a:r>
            <a:endParaRPr/>
          </a:p>
          <a:p>
            <a:pPr marL="457200" lvl="0" indent="-381000" algn="l" rtl="0">
              <a:lnSpc>
                <a:spcPct val="90000"/>
              </a:lnSpc>
              <a:spcBef>
                <a:spcPts val="1000"/>
              </a:spcBef>
              <a:spcAft>
                <a:spcPts val="0"/>
              </a:spcAft>
              <a:buSzPts val="2400"/>
              <a:buChar char="•"/>
            </a:pPr>
            <a:r>
              <a:rPr lang="en-US"/>
              <a:t>For example, each of these common local foundation include this as one of their first three questions.</a:t>
            </a:r>
            <a:endParaRPr/>
          </a:p>
          <a:p>
            <a:pPr marL="914400" lvl="1" indent="-355600" algn="l" rtl="0">
              <a:lnSpc>
                <a:spcPct val="90000"/>
              </a:lnSpc>
              <a:spcBef>
                <a:spcPts val="500"/>
              </a:spcBef>
              <a:spcAft>
                <a:spcPts val="0"/>
              </a:spcAft>
              <a:buSzPts val="2000"/>
              <a:buChar char="•"/>
            </a:pPr>
            <a:r>
              <a:rPr lang="en-US" u="sng">
                <a:solidFill>
                  <a:schemeClr val="hlink"/>
                </a:solidFill>
                <a:hlinkClick r:id="rId3"/>
              </a:rPr>
              <a:t>Dr. W.C. Swanson Foundation</a:t>
            </a:r>
            <a:endParaRPr/>
          </a:p>
          <a:p>
            <a:pPr marL="914400" lvl="1" indent="-355600" algn="l" rtl="0">
              <a:lnSpc>
                <a:spcPct val="90000"/>
              </a:lnSpc>
              <a:spcBef>
                <a:spcPts val="500"/>
              </a:spcBef>
              <a:spcAft>
                <a:spcPts val="0"/>
              </a:spcAft>
              <a:buSzPts val="2000"/>
              <a:buChar char="•"/>
            </a:pPr>
            <a:r>
              <a:rPr lang="en-US" u="sng">
                <a:solidFill>
                  <a:schemeClr val="hlink"/>
                </a:solidFill>
                <a:hlinkClick r:id="rId4"/>
              </a:rPr>
              <a:t>Sorenson Legacy Foundation</a:t>
            </a:r>
            <a:r>
              <a:rPr lang="en-US"/>
              <a:t> </a:t>
            </a:r>
            <a:endParaRPr/>
          </a:p>
          <a:p>
            <a:pPr marL="914400" lvl="1" indent="-355600" algn="l" rtl="0">
              <a:lnSpc>
                <a:spcPct val="90000"/>
              </a:lnSpc>
              <a:spcBef>
                <a:spcPts val="500"/>
              </a:spcBef>
              <a:spcAft>
                <a:spcPts val="0"/>
              </a:spcAft>
              <a:buSzPts val="2000"/>
              <a:buChar char="•"/>
            </a:pPr>
            <a:r>
              <a:rPr lang="en-US" u="sng">
                <a:solidFill>
                  <a:schemeClr val="hlink"/>
                </a:solidFill>
                <a:hlinkClick r:id="rId5"/>
              </a:rPr>
              <a:t>George and Dolores Dore' Eccles Foundation</a:t>
            </a:r>
            <a:endParaRPr/>
          </a:p>
          <a:p>
            <a:pPr marL="914400" lvl="1" indent="-355600" algn="l" rtl="0">
              <a:lnSpc>
                <a:spcPct val="90000"/>
              </a:lnSpc>
              <a:spcBef>
                <a:spcPts val="500"/>
              </a:spcBef>
              <a:spcAft>
                <a:spcPts val="0"/>
              </a:spcAft>
              <a:buSzPts val="2000"/>
              <a:buChar char="•"/>
            </a:pPr>
            <a:r>
              <a:rPr lang="en-US" u="sng">
                <a:solidFill>
                  <a:schemeClr val="hlink"/>
                </a:solidFill>
                <a:hlinkClick r:id="rId6"/>
              </a:rPr>
              <a:t>Richard and Shirley Hemingway Foundation</a:t>
            </a:r>
            <a:endParaRPr/>
          </a:p>
          <a:p>
            <a:pPr marL="914400" lvl="1" indent="-355600" algn="l" rtl="0">
              <a:lnSpc>
                <a:spcPct val="90000"/>
              </a:lnSpc>
              <a:spcBef>
                <a:spcPts val="500"/>
              </a:spcBef>
              <a:spcAft>
                <a:spcPts val="0"/>
              </a:spcAft>
              <a:buSzPts val="2000"/>
              <a:buChar char="•"/>
            </a:pPr>
            <a:r>
              <a:rPr lang="en-US" u="sng">
                <a:solidFill>
                  <a:schemeClr val="hlink"/>
                </a:solidFill>
                <a:hlinkClick r:id="rId7"/>
              </a:rPr>
              <a:t>Crocker Catalyst Foundation</a:t>
            </a:r>
            <a:r>
              <a:rPr lang="en-US"/>
              <a:t> </a:t>
            </a:r>
            <a:endParaRPr/>
          </a:p>
          <a:p>
            <a:pPr marL="914400" lvl="1" indent="-355600" algn="l" rtl="0">
              <a:lnSpc>
                <a:spcPct val="90000"/>
              </a:lnSpc>
              <a:spcBef>
                <a:spcPts val="500"/>
              </a:spcBef>
              <a:spcAft>
                <a:spcPts val="0"/>
              </a:spcAft>
              <a:buSzPts val="2000"/>
              <a:buChar char="•"/>
            </a:pPr>
            <a:r>
              <a:rPr lang="en-US" u="sng">
                <a:solidFill>
                  <a:schemeClr val="hlink"/>
                </a:solidFill>
                <a:hlinkClick r:id="rId8"/>
              </a:rPr>
              <a:t>Cross Charitable Foundation</a:t>
            </a:r>
            <a:endParaRPr/>
          </a:p>
          <a:p>
            <a:pPr marL="914400" lvl="1" indent="-355600" algn="l" rtl="0">
              <a:lnSpc>
                <a:spcPct val="90000"/>
              </a:lnSpc>
              <a:spcBef>
                <a:spcPts val="500"/>
              </a:spcBef>
              <a:spcAft>
                <a:spcPts val="0"/>
              </a:spcAft>
              <a:buSzPts val="2000"/>
              <a:buChar char="•"/>
            </a:pPr>
            <a:r>
              <a:rPr lang="en-US" u="sng">
                <a:solidFill>
                  <a:schemeClr val="hlink"/>
                </a:solidFill>
                <a:hlinkClick r:id="rId9"/>
              </a:rPr>
              <a:t>United Way of Northern Utah</a:t>
            </a:r>
            <a:r>
              <a:rPr lang="en-US"/>
              <a:t> (Organizational Overview)</a:t>
            </a:r>
            <a:endParaRPr/>
          </a:p>
          <a:p>
            <a:pPr marL="457200" lvl="0" indent="-228600" algn="l" rtl="0">
              <a:lnSpc>
                <a:spcPct val="90000"/>
              </a:lnSpc>
              <a:spcBef>
                <a:spcPts val="1000"/>
              </a:spcBef>
              <a:spcAft>
                <a:spcPts val="0"/>
              </a:spcAft>
              <a:buSzPts val="2400"/>
              <a:buNone/>
            </a:pPr>
            <a:endParaRPr/>
          </a:p>
        </p:txBody>
      </p:sp>
      <p:sp>
        <p:nvSpPr>
          <p:cNvPr id="91" name="Google Shape;91;p10"/>
          <p:cNvSpPr txBox="1">
            <a:spLocks noGrp="1"/>
          </p:cNvSpPr>
          <p:nvPr>
            <p:ph type="title"/>
          </p:nvPr>
        </p:nvSpPr>
        <p:spPr>
          <a:xfrm>
            <a:off x="914400" y="493135"/>
            <a:ext cx="1098103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sz="3600"/>
              <a:t>Description, History &amp; Mission of Organization </a:t>
            </a:r>
            <a:br>
              <a:rPr lang="en-US" sz="3600"/>
            </a:br>
            <a:r>
              <a:rPr lang="en-US" sz="3600"/>
              <a:t>– 150 words max (3-4 sentences)</a:t>
            </a:r>
            <a:endParaRPr/>
          </a:p>
        </p:txBody>
      </p:sp>
      <p:pic>
        <p:nvPicPr>
          <p:cNvPr id="92" name="Google Shape;92;p10"/>
          <p:cNvPicPr preferRelativeResize="0"/>
          <p:nvPr/>
        </p:nvPicPr>
        <p:blipFill rotWithShape="1">
          <a:blip r:embed="rId10">
            <a:alphaModFix/>
          </a:blip>
          <a:srcRect/>
          <a:stretch/>
        </p:blipFill>
        <p:spPr>
          <a:xfrm>
            <a:off x="9261839" y="6264433"/>
            <a:ext cx="1420491" cy="390178"/>
          </a:xfrm>
          <a:prstGeom prst="rect">
            <a:avLst/>
          </a:prstGeom>
          <a:noFill/>
          <a:ln>
            <a:noFill/>
          </a:ln>
        </p:spPr>
      </p:pic>
      <p:pic>
        <p:nvPicPr>
          <p:cNvPr id="93" name="Google Shape;93;p10"/>
          <p:cNvPicPr preferRelativeResize="0"/>
          <p:nvPr/>
        </p:nvPicPr>
        <p:blipFill>
          <a:blip r:embed="rId11">
            <a:alphaModFix/>
          </a:blip>
          <a:stretch>
            <a:fillRect/>
          </a:stretch>
        </p:blipFill>
        <p:spPr>
          <a:xfrm>
            <a:off x="7925650" y="6183525"/>
            <a:ext cx="1061600" cy="471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1"/>
          <p:cNvSpPr txBox="1">
            <a:spLocks noGrp="1"/>
          </p:cNvSpPr>
          <p:nvPr>
            <p:ph type="body" idx="1"/>
          </p:nvPr>
        </p:nvSpPr>
        <p:spPr>
          <a:xfrm>
            <a:off x="914401" y="1825625"/>
            <a:ext cx="10217100" cy="4111200"/>
          </a:xfrm>
          <a:prstGeom prst="rect">
            <a:avLst/>
          </a:prstGeom>
          <a:noFill/>
          <a:ln>
            <a:noFill/>
          </a:ln>
        </p:spPr>
        <p:txBody>
          <a:bodyPr spcFirstLastPara="1" wrap="square" lIns="91425" tIns="45700" rIns="91425" bIns="45700" anchor="t" anchorCtr="0">
            <a:normAutofit fontScale="77500" lnSpcReduction="20000"/>
          </a:bodyPr>
          <a:lstStyle/>
          <a:p>
            <a:pPr marL="457200" lvl="0" indent="-397328" algn="l" rtl="0">
              <a:lnSpc>
                <a:spcPct val="90000"/>
              </a:lnSpc>
              <a:spcBef>
                <a:spcPts val="0"/>
              </a:spcBef>
              <a:spcAft>
                <a:spcPts val="0"/>
              </a:spcAft>
              <a:buSzPct val="131868"/>
              <a:buFont typeface="Arial"/>
              <a:buChar char="•"/>
            </a:pPr>
            <a:r>
              <a:rPr lang="en-US" sz="2600" b="0" i="0" u="none" strike="noStrike">
                <a:solidFill>
                  <a:srgbClr val="000000"/>
                </a:solidFill>
                <a:latin typeface="Calibri"/>
                <a:ea typeface="Calibri"/>
                <a:cs typeface="Calibri"/>
                <a:sym typeface="Calibri"/>
              </a:rPr>
              <a:t>Make sure your project fits the grant purpose. One of the main reasons grants are not funded is because the request does not fit the funder’s purpose.</a:t>
            </a:r>
            <a:endParaRPr/>
          </a:p>
          <a:p>
            <a:pPr marL="76200" lvl="0" indent="0" algn="l" rtl="0">
              <a:lnSpc>
                <a:spcPct val="90000"/>
              </a:lnSpc>
              <a:spcBef>
                <a:spcPts val="0"/>
              </a:spcBef>
              <a:spcAft>
                <a:spcPts val="0"/>
              </a:spcAft>
              <a:buSzPct val="131868"/>
              <a:buNone/>
            </a:pPr>
            <a:endParaRPr sz="2600" b="0" i="0" u="none" strike="noStrike">
              <a:solidFill>
                <a:srgbClr val="000000"/>
              </a:solidFill>
              <a:latin typeface="Noto Sans Symbols"/>
              <a:ea typeface="Noto Sans Symbols"/>
              <a:cs typeface="Noto Sans Symbols"/>
              <a:sym typeface="Noto Sans Symbols"/>
            </a:endParaRPr>
          </a:p>
          <a:p>
            <a:pPr marL="457200" lvl="0" indent="-397328" algn="l" rtl="0">
              <a:lnSpc>
                <a:spcPct val="90000"/>
              </a:lnSpc>
              <a:spcBef>
                <a:spcPts val="0"/>
              </a:spcBef>
              <a:spcAft>
                <a:spcPts val="0"/>
              </a:spcAft>
              <a:buSzPct val="131868"/>
              <a:buFont typeface="Arial"/>
              <a:buChar char="•"/>
            </a:pPr>
            <a:r>
              <a:rPr lang="en-US" sz="2600">
                <a:solidFill>
                  <a:srgbClr val="000000"/>
                </a:solidFill>
                <a:latin typeface="Calibri"/>
                <a:ea typeface="Calibri"/>
                <a:cs typeface="Calibri"/>
                <a:sym typeface="Calibri"/>
              </a:rPr>
              <a:t>Study the funder and b</a:t>
            </a:r>
            <a:r>
              <a:rPr lang="en-US" sz="2600" b="0" i="0" u="none" strike="noStrike">
                <a:solidFill>
                  <a:srgbClr val="000000"/>
                </a:solidFill>
                <a:latin typeface="Calibri"/>
                <a:ea typeface="Calibri"/>
                <a:cs typeface="Calibri"/>
                <a:sym typeface="Calibri"/>
              </a:rPr>
              <a:t>e able to articulate how your project fits the funder’s mission, values, and priorities.</a:t>
            </a:r>
            <a:endParaRPr/>
          </a:p>
          <a:p>
            <a:pPr marL="457200" lvl="0" indent="-397328" algn="l" rtl="0">
              <a:lnSpc>
                <a:spcPct val="90000"/>
              </a:lnSpc>
              <a:spcBef>
                <a:spcPts val="1000"/>
              </a:spcBef>
              <a:spcAft>
                <a:spcPts val="0"/>
              </a:spcAft>
              <a:buSzPct val="131868"/>
              <a:buFont typeface="Arial"/>
              <a:buChar char="•"/>
            </a:pPr>
            <a:r>
              <a:rPr lang="en-US" sz="2600"/>
              <a:t>You are more likely to receive a corporate sponsorship or grant if you have their employees engaged in volunteerism.</a:t>
            </a:r>
            <a:endParaRPr/>
          </a:p>
          <a:p>
            <a:pPr marL="457200" lvl="0" indent="-397328" algn="l" rtl="0">
              <a:lnSpc>
                <a:spcPct val="90000"/>
              </a:lnSpc>
              <a:spcBef>
                <a:spcPts val="1000"/>
              </a:spcBef>
              <a:spcAft>
                <a:spcPts val="0"/>
              </a:spcAft>
              <a:buSzPct val="131868"/>
              <a:buFont typeface="Arial"/>
              <a:buChar char="•"/>
            </a:pPr>
            <a:r>
              <a:rPr lang="en-US" sz="2600"/>
              <a:t>Research credit unions, insurance companies, investment banking, large corporate (Coca Cola, Dell, etc.) and utility companies.</a:t>
            </a:r>
            <a:endParaRPr/>
          </a:p>
          <a:p>
            <a:pPr marL="457200" lvl="0" indent="-228600" algn="l" rtl="0">
              <a:lnSpc>
                <a:spcPct val="90000"/>
              </a:lnSpc>
              <a:spcBef>
                <a:spcPts val="1000"/>
              </a:spcBef>
              <a:spcAft>
                <a:spcPts val="0"/>
              </a:spcAft>
              <a:buSzPct val="142857"/>
              <a:buFont typeface="Arial"/>
              <a:buNone/>
            </a:pPr>
            <a:endParaRPr/>
          </a:p>
          <a:p>
            <a:pPr marL="558800" lvl="1" indent="0" algn="l" rtl="0">
              <a:lnSpc>
                <a:spcPct val="90000"/>
              </a:lnSpc>
              <a:spcBef>
                <a:spcPts val="1000"/>
              </a:spcBef>
              <a:spcAft>
                <a:spcPts val="0"/>
              </a:spcAft>
              <a:buSzPct val="142857"/>
              <a:buNone/>
            </a:pPr>
            <a:endParaRPr u="sng">
              <a:solidFill>
                <a:schemeClr val="hlink"/>
              </a:solidFill>
              <a:hlinkClick r:id="rId3"/>
            </a:endParaRPr>
          </a:p>
          <a:p>
            <a:pPr marL="558800" lvl="1" indent="0" algn="l" rtl="0">
              <a:lnSpc>
                <a:spcPct val="90000"/>
              </a:lnSpc>
              <a:spcBef>
                <a:spcPts val="1000"/>
              </a:spcBef>
              <a:spcAft>
                <a:spcPts val="0"/>
              </a:spcAft>
              <a:buSzPct val="142857"/>
              <a:buNone/>
            </a:pPr>
            <a:r>
              <a:rPr lang="en-US" u="sng">
                <a:solidFill>
                  <a:schemeClr val="hlink"/>
                </a:solidFill>
                <a:hlinkClick r:id="rId3"/>
              </a:rPr>
              <a:t>Google Doc Funder Analysis</a:t>
            </a:r>
            <a:endParaRPr/>
          </a:p>
          <a:p>
            <a:pPr marL="558800" lvl="1" indent="0" algn="l" rtl="0">
              <a:lnSpc>
                <a:spcPct val="90000"/>
              </a:lnSpc>
              <a:spcBef>
                <a:spcPts val="1000"/>
              </a:spcBef>
              <a:spcAft>
                <a:spcPts val="0"/>
              </a:spcAft>
              <a:buSzPct val="142857"/>
              <a:buNone/>
            </a:pPr>
            <a:endParaRPr>
              <a:solidFill>
                <a:srgbClr val="000000"/>
              </a:solidFill>
              <a:latin typeface="Noto Sans Symbols"/>
              <a:ea typeface="Noto Sans Symbols"/>
              <a:cs typeface="Noto Sans Symbols"/>
              <a:sym typeface="Noto Sans Symbols"/>
            </a:endParaRPr>
          </a:p>
          <a:p>
            <a:pPr marL="457200" lvl="0" indent="-228600" algn="l" rtl="0">
              <a:lnSpc>
                <a:spcPct val="90000"/>
              </a:lnSpc>
              <a:spcBef>
                <a:spcPts val="1000"/>
              </a:spcBef>
              <a:spcAft>
                <a:spcPts val="1000"/>
              </a:spcAft>
              <a:buSzPct val="142857"/>
              <a:buFont typeface="Arial"/>
              <a:buNone/>
            </a:pPr>
            <a:endParaRPr sz="2400" b="0" i="0" u="none" strike="noStrike">
              <a:solidFill>
                <a:srgbClr val="000000"/>
              </a:solidFill>
              <a:latin typeface="Noto Sans Symbols"/>
              <a:ea typeface="Noto Sans Symbols"/>
              <a:cs typeface="Noto Sans Symbols"/>
              <a:sym typeface="Noto Sans Symbols"/>
            </a:endParaRPr>
          </a:p>
        </p:txBody>
      </p:sp>
      <p:pic>
        <p:nvPicPr>
          <p:cNvPr id="100" name="Google Shape;100;p11"/>
          <p:cNvPicPr preferRelativeResize="0"/>
          <p:nvPr/>
        </p:nvPicPr>
        <p:blipFill rotWithShape="1">
          <a:blip r:embed="rId4">
            <a:alphaModFix/>
          </a:blip>
          <a:srcRect/>
          <a:stretch/>
        </p:blipFill>
        <p:spPr>
          <a:xfrm>
            <a:off x="7121352" y="4459931"/>
            <a:ext cx="2162018" cy="1224242"/>
          </a:xfrm>
          <a:prstGeom prst="rect">
            <a:avLst/>
          </a:prstGeom>
          <a:noFill/>
          <a:ln>
            <a:noFill/>
          </a:ln>
        </p:spPr>
      </p:pic>
      <p:pic>
        <p:nvPicPr>
          <p:cNvPr id="101" name="Google Shape;101;p11"/>
          <p:cNvPicPr preferRelativeResize="0"/>
          <p:nvPr/>
        </p:nvPicPr>
        <p:blipFill rotWithShape="1">
          <a:blip r:embed="rId5">
            <a:alphaModFix/>
          </a:blip>
          <a:srcRect/>
          <a:stretch/>
        </p:blipFill>
        <p:spPr>
          <a:xfrm>
            <a:off x="9172827" y="6252241"/>
            <a:ext cx="1420491" cy="390178"/>
          </a:xfrm>
          <a:prstGeom prst="rect">
            <a:avLst/>
          </a:prstGeom>
          <a:noFill/>
          <a:ln>
            <a:noFill/>
          </a:ln>
        </p:spPr>
      </p:pic>
      <p:sp>
        <p:nvSpPr>
          <p:cNvPr id="102" name="Google Shape;102;p11"/>
          <p:cNvSpPr txBox="1"/>
          <p:nvPr/>
        </p:nvSpPr>
        <p:spPr>
          <a:xfrm>
            <a:off x="975450" y="383400"/>
            <a:ext cx="11131500" cy="1126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400" b="1">
                <a:solidFill>
                  <a:srgbClr val="005191"/>
                </a:solidFill>
              </a:rPr>
              <a:t>KB Top Tips: Research your potential funders (i.e., Don’t try to fit a square peg into a round hole).</a:t>
            </a:r>
            <a:endParaRPr sz="4100" b="1">
              <a:solidFill>
                <a:srgbClr val="005191"/>
              </a:solidFill>
            </a:endParaRPr>
          </a:p>
        </p:txBody>
      </p:sp>
      <p:pic>
        <p:nvPicPr>
          <p:cNvPr id="103" name="Google Shape;103;p11"/>
          <p:cNvPicPr preferRelativeResize="0"/>
          <p:nvPr/>
        </p:nvPicPr>
        <p:blipFill>
          <a:blip r:embed="rId6">
            <a:alphaModFix/>
          </a:blip>
          <a:stretch>
            <a:fillRect/>
          </a:stretch>
        </p:blipFill>
        <p:spPr>
          <a:xfrm>
            <a:off x="7946000" y="6171350"/>
            <a:ext cx="1061600" cy="471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2"/>
          <p:cNvSpPr txBox="1">
            <a:spLocks noGrp="1"/>
          </p:cNvSpPr>
          <p:nvPr>
            <p:ph type="body" idx="1"/>
          </p:nvPr>
        </p:nvSpPr>
        <p:spPr>
          <a:xfrm>
            <a:off x="914400" y="1825625"/>
            <a:ext cx="5181600" cy="3579855"/>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SzPts val="2400"/>
              <a:buChar char="•"/>
            </a:pPr>
            <a:r>
              <a:rPr lang="en-US" u="sng">
                <a:solidFill>
                  <a:schemeClr val="hlink"/>
                </a:solidFill>
                <a:hlinkClick r:id="rId3"/>
              </a:rPr>
              <a:t>Foundation Directory Online</a:t>
            </a:r>
            <a:endParaRPr/>
          </a:p>
          <a:p>
            <a:pPr marL="457200" lvl="0" indent="-381000" algn="l" rtl="0">
              <a:lnSpc>
                <a:spcPct val="90000"/>
              </a:lnSpc>
              <a:spcBef>
                <a:spcPts val="1000"/>
              </a:spcBef>
              <a:spcAft>
                <a:spcPts val="0"/>
              </a:spcAft>
              <a:buSzPts val="2400"/>
              <a:buChar char="•"/>
            </a:pPr>
            <a:r>
              <a:rPr lang="en-US" u="sng">
                <a:solidFill>
                  <a:schemeClr val="hlink"/>
                </a:solidFill>
                <a:hlinkClick r:id="rId4"/>
              </a:rPr>
              <a:t>Grantwatch</a:t>
            </a:r>
            <a:endParaRPr/>
          </a:p>
          <a:p>
            <a:pPr marL="457200" lvl="0" indent="-381000" algn="l" rtl="0">
              <a:lnSpc>
                <a:spcPct val="90000"/>
              </a:lnSpc>
              <a:spcBef>
                <a:spcPts val="1000"/>
              </a:spcBef>
              <a:spcAft>
                <a:spcPts val="0"/>
              </a:spcAft>
              <a:buSzPts val="2400"/>
              <a:buChar char="•"/>
            </a:pPr>
            <a:r>
              <a:rPr lang="en-US" u="sng">
                <a:solidFill>
                  <a:schemeClr val="hlink"/>
                </a:solidFill>
                <a:hlinkClick r:id="rId5"/>
              </a:rPr>
              <a:t>Instrumental</a:t>
            </a:r>
            <a:endParaRPr/>
          </a:p>
          <a:p>
            <a:pPr marL="457200" lvl="0" indent="-381000" algn="l" rtl="0">
              <a:lnSpc>
                <a:spcPct val="90000"/>
              </a:lnSpc>
              <a:spcBef>
                <a:spcPts val="1000"/>
              </a:spcBef>
              <a:spcAft>
                <a:spcPts val="0"/>
              </a:spcAft>
              <a:buSzPts val="2400"/>
              <a:buChar char="•"/>
            </a:pPr>
            <a:r>
              <a:rPr lang="en-US" u="sng">
                <a:solidFill>
                  <a:schemeClr val="hlink"/>
                </a:solidFill>
                <a:hlinkClick r:id="rId6"/>
              </a:rPr>
              <a:t>Candid Guidestar</a:t>
            </a:r>
            <a:endParaRPr/>
          </a:p>
          <a:p>
            <a:pPr marL="457200" lvl="0" indent="-381000" algn="l" rtl="0">
              <a:lnSpc>
                <a:spcPct val="90000"/>
              </a:lnSpc>
              <a:spcBef>
                <a:spcPts val="1000"/>
              </a:spcBef>
              <a:spcAft>
                <a:spcPts val="0"/>
              </a:spcAft>
              <a:buSzPts val="2400"/>
              <a:buChar char="•"/>
            </a:pPr>
            <a:r>
              <a:rPr lang="en-US" u="sng">
                <a:solidFill>
                  <a:schemeClr val="hlink"/>
                </a:solidFill>
                <a:hlinkClick r:id="rId7"/>
              </a:rPr>
              <a:t>Charity Navigator</a:t>
            </a:r>
            <a:endParaRPr/>
          </a:p>
          <a:p>
            <a:pPr marL="457200" lvl="0" indent="-381000" algn="l" rtl="0">
              <a:lnSpc>
                <a:spcPct val="90000"/>
              </a:lnSpc>
              <a:spcBef>
                <a:spcPts val="1000"/>
              </a:spcBef>
              <a:spcAft>
                <a:spcPts val="0"/>
              </a:spcAft>
              <a:buSzPts val="2400"/>
              <a:buChar char="•"/>
            </a:pPr>
            <a:r>
              <a:rPr lang="en-US" u="sng">
                <a:solidFill>
                  <a:schemeClr val="hlink"/>
                </a:solidFill>
                <a:hlinkClick r:id="rId8"/>
              </a:rPr>
              <a:t>Cause IQ</a:t>
            </a:r>
            <a:endParaRPr/>
          </a:p>
          <a:p>
            <a:pPr marL="457200" lvl="0" indent="-381000" algn="l" rtl="0">
              <a:lnSpc>
                <a:spcPct val="90000"/>
              </a:lnSpc>
              <a:spcBef>
                <a:spcPts val="1000"/>
              </a:spcBef>
              <a:spcAft>
                <a:spcPts val="0"/>
              </a:spcAft>
              <a:buSzPts val="2400"/>
              <a:buChar char="•"/>
            </a:pPr>
            <a:r>
              <a:rPr lang="en-US" u="sng">
                <a:solidFill>
                  <a:schemeClr val="hlink"/>
                </a:solidFill>
                <a:hlinkClick r:id="rId9"/>
              </a:rPr>
              <a:t>GrantStation</a:t>
            </a:r>
            <a:endParaRPr/>
          </a:p>
        </p:txBody>
      </p:sp>
      <p:sp>
        <p:nvSpPr>
          <p:cNvPr id="110" name="Google Shape;110;p12"/>
          <p:cNvSpPr txBox="1">
            <a:spLocks noGrp="1"/>
          </p:cNvSpPr>
          <p:nvPr>
            <p:ph type="body" idx="2"/>
          </p:nvPr>
        </p:nvSpPr>
        <p:spPr>
          <a:xfrm>
            <a:off x="6470904" y="1825625"/>
            <a:ext cx="5408058" cy="4111188"/>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SzPts val="2400"/>
              <a:buChar char="•"/>
            </a:pPr>
            <a:r>
              <a:rPr lang="en-US" u="sng">
                <a:solidFill>
                  <a:schemeClr val="hlink"/>
                </a:solidFill>
                <a:hlinkClick r:id="rId10"/>
              </a:rPr>
              <a:t>Double the Donation</a:t>
            </a:r>
            <a:endParaRPr/>
          </a:p>
          <a:p>
            <a:pPr marL="457200" lvl="0" indent="-381000" algn="l" rtl="0">
              <a:lnSpc>
                <a:spcPct val="90000"/>
              </a:lnSpc>
              <a:spcBef>
                <a:spcPts val="1000"/>
              </a:spcBef>
              <a:spcAft>
                <a:spcPts val="0"/>
              </a:spcAft>
              <a:buSzPts val="2400"/>
              <a:buChar char="•"/>
            </a:pPr>
            <a:r>
              <a:rPr lang="en-US" u="sng">
                <a:solidFill>
                  <a:schemeClr val="hlink"/>
                </a:solidFill>
                <a:hlinkClick r:id="rId11"/>
              </a:rPr>
              <a:t>Give Butter</a:t>
            </a:r>
            <a:endParaRPr/>
          </a:p>
          <a:p>
            <a:pPr marL="457200" lvl="0" indent="-381000" algn="l" rtl="0">
              <a:lnSpc>
                <a:spcPct val="90000"/>
              </a:lnSpc>
              <a:spcBef>
                <a:spcPts val="1000"/>
              </a:spcBef>
              <a:spcAft>
                <a:spcPts val="0"/>
              </a:spcAft>
              <a:buSzPts val="2400"/>
              <a:buChar char="•"/>
            </a:pPr>
            <a:r>
              <a:rPr lang="en-US" u="sng">
                <a:solidFill>
                  <a:schemeClr val="hlink"/>
                </a:solidFill>
                <a:hlinkClick r:id="rId12"/>
              </a:rPr>
              <a:t>GiveForms</a:t>
            </a:r>
            <a:endParaRPr/>
          </a:p>
          <a:p>
            <a:pPr marL="457200" lvl="0" indent="-381000" algn="l" rtl="0">
              <a:lnSpc>
                <a:spcPct val="90000"/>
              </a:lnSpc>
              <a:spcBef>
                <a:spcPts val="1000"/>
              </a:spcBef>
              <a:spcAft>
                <a:spcPts val="0"/>
              </a:spcAft>
              <a:buSzPts val="2400"/>
              <a:buChar char="•"/>
            </a:pPr>
            <a:r>
              <a:rPr lang="en-US"/>
              <a:t>Nonprofit Connection Monthly Newsletter</a:t>
            </a:r>
            <a:endParaRPr sz="2000"/>
          </a:p>
        </p:txBody>
      </p:sp>
      <p:sp>
        <p:nvSpPr>
          <p:cNvPr id="111" name="Google Shape;111;p12"/>
          <p:cNvSpPr txBox="1">
            <a:spLocks noGrp="1"/>
          </p:cNvSpPr>
          <p:nvPr>
            <p:ph type="title"/>
          </p:nvPr>
        </p:nvSpPr>
        <p:spPr>
          <a:xfrm>
            <a:off x="914400" y="493135"/>
            <a:ext cx="10964562"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Grant and Foundation Seeking Tools</a:t>
            </a:r>
            <a:endParaRPr/>
          </a:p>
        </p:txBody>
      </p:sp>
      <p:pic>
        <p:nvPicPr>
          <p:cNvPr id="112" name="Google Shape;112;p12"/>
          <p:cNvPicPr preferRelativeResize="0"/>
          <p:nvPr/>
        </p:nvPicPr>
        <p:blipFill rotWithShape="1">
          <a:blip r:embed="rId13">
            <a:alphaModFix/>
          </a:blip>
          <a:srcRect/>
          <a:stretch/>
        </p:blipFill>
        <p:spPr>
          <a:xfrm>
            <a:off x="9345652" y="6241037"/>
            <a:ext cx="1420491" cy="390178"/>
          </a:xfrm>
          <a:prstGeom prst="rect">
            <a:avLst/>
          </a:prstGeom>
          <a:noFill/>
          <a:ln>
            <a:noFill/>
          </a:ln>
        </p:spPr>
      </p:pic>
      <p:pic>
        <p:nvPicPr>
          <p:cNvPr id="113" name="Google Shape;113;p12"/>
          <p:cNvPicPr preferRelativeResize="0"/>
          <p:nvPr/>
        </p:nvPicPr>
        <p:blipFill>
          <a:blip r:embed="rId14">
            <a:alphaModFix/>
          </a:blip>
          <a:stretch>
            <a:fillRect/>
          </a:stretch>
        </p:blipFill>
        <p:spPr>
          <a:xfrm>
            <a:off x="8129150" y="6200588"/>
            <a:ext cx="1061600" cy="471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3"/>
          <p:cNvSpPr txBox="1">
            <a:spLocks noGrp="1"/>
          </p:cNvSpPr>
          <p:nvPr>
            <p:ph type="body" idx="1"/>
          </p:nvPr>
        </p:nvSpPr>
        <p:spPr>
          <a:xfrm>
            <a:off x="914400" y="1825625"/>
            <a:ext cx="4895700" cy="4111200"/>
          </a:xfrm>
          <a:prstGeom prst="rect">
            <a:avLst/>
          </a:prstGeom>
          <a:noFill/>
          <a:ln>
            <a:noFill/>
          </a:ln>
        </p:spPr>
        <p:txBody>
          <a:bodyPr spcFirstLastPara="1" wrap="square" lIns="91425" tIns="45700" rIns="91425" bIns="45700" anchor="t" anchorCtr="0">
            <a:normAutofit fontScale="92500" lnSpcReduction="20000"/>
          </a:bodyPr>
          <a:lstStyle/>
          <a:p>
            <a:pPr marL="0" lvl="1" indent="0" algn="l" rtl="0">
              <a:lnSpc>
                <a:spcPct val="90000"/>
              </a:lnSpc>
              <a:spcBef>
                <a:spcPts val="1000"/>
              </a:spcBef>
              <a:spcAft>
                <a:spcPts val="0"/>
              </a:spcAft>
              <a:buSzPct val="142857"/>
              <a:buNone/>
            </a:pPr>
            <a:r>
              <a:rPr lang="en-US" u="sng">
                <a:solidFill>
                  <a:schemeClr val="hlink"/>
                </a:solidFill>
                <a:hlinkClick r:id="rId3"/>
              </a:rPr>
              <a:t>Google Doc Funder Analysis</a:t>
            </a:r>
            <a:endParaRPr/>
          </a:p>
          <a:p>
            <a:pPr marL="914400" lvl="1" indent="-396421" algn="l" rtl="0">
              <a:lnSpc>
                <a:spcPct val="120000"/>
              </a:lnSpc>
              <a:spcBef>
                <a:spcPts val="1000"/>
              </a:spcBef>
              <a:spcAft>
                <a:spcPts val="0"/>
              </a:spcAft>
              <a:buSzPct val="142857"/>
              <a:buChar char="•"/>
            </a:pPr>
            <a:r>
              <a:rPr lang="en-US" u="sng">
                <a:solidFill>
                  <a:schemeClr val="dk1"/>
                </a:solidFill>
                <a:latin typeface="Noto Sans Symbols"/>
                <a:ea typeface="Noto Sans Symbols"/>
                <a:cs typeface="Noto Sans Symbols"/>
                <a:sym typeface="Noto Sans Symbols"/>
                <a:hlinkClick r:id="rId4">
                  <a:extLst>
                    <a:ext uri="{A12FA001-AC4F-418D-AE19-62706E023703}">
                      <ahyp:hlinkClr xmlns:ahyp="http://schemas.microsoft.com/office/drawing/2018/hyperlinkcolor" val="tx"/>
                    </a:ext>
                  </a:extLst>
                </a:hlinkClick>
              </a:rPr>
              <a:t>UWNU Community Service Grants</a:t>
            </a:r>
            <a:endParaRPr>
              <a:solidFill>
                <a:schemeClr val="dk1"/>
              </a:solidFill>
              <a:latin typeface="Noto Sans Symbols"/>
              <a:ea typeface="Noto Sans Symbols"/>
              <a:cs typeface="Noto Sans Symbols"/>
              <a:sym typeface="Noto Sans Symbols"/>
            </a:endParaRPr>
          </a:p>
          <a:p>
            <a:pPr marL="914400" lvl="1" indent="-396421" algn="l" rtl="0">
              <a:lnSpc>
                <a:spcPct val="120000"/>
              </a:lnSpc>
              <a:spcBef>
                <a:spcPts val="1000"/>
              </a:spcBef>
              <a:spcAft>
                <a:spcPts val="0"/>
              </a:spcAft>
              <a:buSzPct val="142857"/>
              <a:buChar char="•"/>
            </a:pPr>
            <a:r>
              <a:rPr lang="en-US" u="sng">
                <a:solidFill>
                  <a:schemeClr val="dk1"/>
                </a:solidFill>
                <a:latin typeface="Noto Sans Symbols"/>
                <a:ea typeface="Noto Sans Symbols"/>
                <a:cs typeface="Noto Sans Symbols"/>
                <a:sym typeface="Noto Sans Symbols"/>
                <a:hlinkClick r:id="rId5">
                  <a:extLst>
                    <a:ext uri="{A12FA001-AC4F-418D-AE19-62706E023703}">
                      <ahyp:hlinkClr xmlns:ahyp="http://schemas.microsoft.com/office/drawing/2018/hyperlinkcolor" val="tx"/>
                    </a:ext>
                  </a:extLst>
                </a:hlinkClick>
              </a:rPr>
              <a:t>Rocky Mountain Power Foundation</a:t>
            </a:r>
            <a:endParaRPr>
              <a:solidFill>
                <a:schemeClr val="dk1"/>
              </a:solidFill>
              <a:latin typeface="Noto Sans Symbols"/>
              <a:ea typeface="Noto Sans Symbols"/>
              <a:cs typeface="Noto Sans Symbols"/>
              <a:sym typeface="Noto Sans Symbols"/>
            </a:endParaRPr>
          </a:p>
          <a:p>
            <a:pPr marL="914400" lvl="1" indent="-396421" algn="l" rtl="0">
              <a:lnSpc>
                <a:spcPct val="120000"/>
              </a:lnSpc>
              <a:spcBef>
                <a:spcPts val="1000"/>
              </a:spcBef>
              <a:spcAft>
                <a:spcPts val="0"/>
              </a:spcAft>
              <a:buSzPct val="142857"/>
              <a:buChar char="•"/>
            </a:pPr>
            <a:r>
              <a:rPr lang="en-US" u="sng">
                <a:solidFill>
                  <a:schemeClr val="dk1"/>
                </a:solidFill>
                <a:latin typeface="Noto Sans Symbols"/>
                <a:ea typeface="Noto Sans Symbols"/>
                <a:cs typeface="Noto Sans Symbols"/>
                <a:sym typeface="Noto Sans Symbols"/>
                <a:hlinkClick r:id="rId6">
                  <a:extLst>
                    <a:ext uri="{A12FA001-AC4F-418D-AE19-62706E023703}">
                      <ahyp:hlinkClr xmlns:ahyp="http://schemas.microsoft.com/office/drawing/2018/hyperlinkcolor" val="tx"/>
                    </a:ext>
                  </a:extLst>
                </a:hlinkClick>
              </a:rPr>
              <a:t>Sorenson Legacy Foundation</a:t>
            </a:r>
            <a:endParaRPr>
              <a:solidFill>
                <a:schemeClr val="dk1"/>
              </a:solidFill>
              <a:latin typeface="Noto Sans Symbols"/>
              <a:ea typeface="Noto Sans Symbols"/>
              <a:cs typeface="Noto Sans Symbols"/>
              <a:sym typeface="Noto Sans Symbols"/>
            </a:endParaRPr>
          </a:p>
          <a:p>
            <a:pPr marL="914400" lvl="1" indent="-396421" algn="l" rtl="0">
              <a:lnSpc>
                <a:spcPct val="120000"/>
              </a:lnSpc>
              <a:spcBef>
                <a:spcPts val="1000"/>
              </a:spcBef>
              <a:spcAft>
                <a:spcPts val="0"/>
              </a:spcAft>
              <a:buSzPct val="142857"/>
              <a:buChar char="•"/>
            </a:pPr>
            <a:r>
              <a:rPr lang="en-US" u="sng">
                <a:solidFill>
                  <a:schemeClr val="accent1"/>
                </a:solidFill>
                <a:hlinkClick r:id="rId7">
                  <a:extLst>
                    <a:ext uri="{A12FA001-AC4F-418D-AE19-62706E023703}">
                      <ahyp:hlinkClr xmlns:ahyp="http://schemas.microsoft.com/office/drawing/2018/hyperlinkcolor" val="tx"/>
                    </a:ext>
                  </a:extLst>
                </a:hlinkClick>
              </a:rPr>
              <a:t>Dr. W.C. Swanson Foundation</a:t>
            </a:r>
            <a:endParaRPr/>
          </a:p>
          <a:p>
            <a:pPr marL="914400" lvl="1" indent="-396421" algn="l" rtl="0">
              <a:lnSpc>
                <a:spcPct val="120000"/>
              </a:lnSpc>
              <a:spcBef>
                <a:spcPts val="1000"/>
              </a:spcBef>
              <a:spcAft>
                <a:spcPts val="0"/>
              </a:spcAft>
              <a:buSzPct val="142857"/>
              <a:buChar char="•"/>
            </a:pPr>
            <a:r>
              <a:rPr lang="en-US" u="sng">
                <a:solidFill>
                  <a:schemeClr val="accent1"/>
                </a:solidFill>
                <a:hlinkClick r:id="rId8">
                  <a:extLst>
                    <a:ext uri="{A12FA001-AC4F-418D-AE19-62706E023703}">
                      <ahyp:hlinkClr xmlns:ahyp="http://schemas.microsoft.com/office/drawing/2018/hyperlinkcolor" val="tx"/>
                    </a:ext>
                  </a:extLst>
                </a:hlinkClick>
              </a:rPr>
              <a:t>George and Dolores Dore' Eccles Foundation</a:t>
            </a:r>
            <a:endParaRPr>
              <a:solidFill>
                <a:srgbClr val="000000"/>
              </a:solidFill>
              <a:latin typeface="Noto Sans Symbols"/>
              <a:ea typeface="Noto Sans Symbols"/>
              <a:cs typeface="Noto Sans Symbols"/>
              <a:sym typeface="Noto Sans Symbols"/>
            </a:endParaRPr>
          </a:p>
          <a:p>
            <a:pPr marL="457200" lvl="0" indent="-228600" algn="l" rtl="0">
              <a:lnSpc>
                <a:spcPct val="90000"/>
              </a:lnSpc>
              <a:spcBef>
                <a:spcPts val="1000"/>
              </a:spcBef>
              <a:spcAft>
                <a:spcPts val="1000"/>
              </a:spcAft>
              <a:buSzPct val="142857"/>
              <a:buFont typeface="Arial"/>
              <a:buNone/>
            </a:pPr>
            <a:endParaRPr sz="2400" b="0" i="0" u="none" strike="noStrike">
              <a:solidFill>
                <a:srgbClr val="000000"/>
              </a:solidFill>
              <a:latin typeface="Noto Sans Symbols"/>
              <a:ea typeface="Noto Sans Symbols"/>
              <a:cs typeface="Noto Sans Symbols"/>
              <a:sym typeface="Noto Sans Symbols"/>
            </a:endParaRPr>
          </a:p>
        </p:txBody>
      </p:sp>
      <p:sp>
        <p:nvSpPr>
          <p:cNvPr id="120" name="Google Shape;120;p13"/>
          <p:cNvSpPr txBox="1">
            <a:spLocks noGrp="1"/>
          </p:cNvSpPr>
          <p:nvPr>
            <p:ph type="body" idx="2"/>
          </p:nvPr>
        </p:nvSpPr>
        <p:spPr>
          <a:xfrm>
            <a:off x="5860850" y="1644200"/>
            <a:ext cx="6018000" cy="4111200"/>
          </a:xfrm>
          <a:prstGeom prst="rect">
            <a:avLst/>
          </a:prstGeom>
          <a:noFill/>
          <a:ln>
            <a:noFill/>
          </a:ln>
        </p:spPr>
        <p:txBody>
          <a:bodyPr spcFirstLastPara="1" wrap="square" lIns="91425" tIns="45700" rIns="91425" bIns="45700" anchor="t" anchorCtr="0">
            <a:normAutofit fontScale="92500" lnSpcReduction="20000"/>
          </a:bodyPr>
          <a:lstStyle/>
          <a:p>
            <a:pPr marL="76200" lvl="0" indent="0" algn="l" rtl="0">
              <a:lnSpc>
                <a:spcPct val="170000"/>
              </a:lnSpc>
              <a:spcBef>
                <a:spcPts val="0"/>
              </a:spcBef>
              <a:spcAft>
                <a:spcPts val="0"/>
              </a:spcAft>
              <a:buSzPct val="142857"/>
              <a:buNone/>
            </a:pPr>
            <a:r>
              <a:rPr lang="en-US">
                <a:solidFill>
                  <a:srgbClr val="000000"/>
                </a:solidFill>
                <a:latin typeface="Noto Sans Symbols"/>
                <a:ea typeface="Noto Sans Symbols"/>
                <a:cs typeface="Noto Sans Symbols"/>
                <a:sym typeface="Noto Sans Symbols"/>
              </a:rPr>
              <a:t>Let’s practice –Are any of these a good fit?</a:t>
            </a:r>
            <a:endParaRPr/>
          </a:p>
          <a:p>
            <a:pPr marL="914400" lvl="1" indent="-396421" algn="l" rtl="0">
              <a:lnSpc>
                <a:spcPct val="120000"/>
              </a:lnSpc>
              <a:spcBef>
                <a:spcPts val="1500"/>
              </a:spcBef>
              <a:spcAft>
                <a:spcPts val="0"/>
              </a:spcAft>
              <a:buSzPct val="142857"/>
              <a:buChar char="•"/>
            </a:pPr>
            <a:r>
              <a:rPr lang="en-US" u="sng">
                <a:solidFill>
                  <a:schemeClr val="hlink"/>
                </a:solidFill>
                <a:hlinkClick r:id="rId9"/>
              </a:rPr>
              <a:t>Richard and Shirley Hemingway Foundation</a:t>
            </a:r>
            <a:endParaRPr/>
          </a:p>
          <a:p>
            <a:pPr marL="914400" lvl="1" indent="-396421" algn="l" rtl="0">
              <a:lnSpc>
                <a:spcPct val="120000"/>
              </a:lnSpc>
              <a:spcBef>
                <a:spcPts val="500"/>
              </a:spcBef>
              <a:spcAft>
                <a:spcPts val="0"/>
              </a:spcAft>
              <a:buSzPct val="142857"/>
              <a:buChar char="•"/>
            </a:pPr>
            <a:r>
              <a:rPr lang="en-US" u="sng">
                <a:solidFill>
                  <a:schemeClr val="hlink"/>
                </a:solidFill>
                <a:hlinkClick r:id="rId10"/>
              </a:rPr>
              <a:t>Bank of America</a:t>
            </a:r>
            <a:endParaRPr/>
          </a:p>
          <a:p>
            <a:pPr marL="914400" lvl="1" indent="-396421" algn="l" rtl="0">
              <a:lnSpc>
                <a:spcPct val="120000"/>
              </a:lnSpc>
              <a:spcBef>
                <a:spcPts val="500"/>
              </a:spcBef>
              <a:spcAft>
                <a:spcPts val="0"/>
              </a:spcAft>
              <a:buSzPct val="142857"/>
              <a:buChar char="•"/>
            </a:pPr>
            <a:r>
              <a:rPr lang="en-US" u="sng">
                <a:solidFill>
                  <a:schemeClr val="hlink"/>
                </a:solidFill>
                <a:hlinkClick r:id="rId11"/>
              </a:rPr>
              <a:t>Miller Family Foundation</a:t>
            </a:r>
            <a:endParaRPr/>
          </a:p>
          <a:p>
            <a:pPr marL="914400" lvl="1" indent="-396421" algn="l" rtl="0">
              <a:lnSpc>
                <a:spcPct val="120000"/>
              </a:lnSpc>
              <a:spcBef>
                <a:spcPts val="500"/>
              </a:spcBef>
              <a:spcAft>
                <a:spcPts val="0"/>
              </a:spcAft>
              <a:buSzPct val="142857"/>
              <a:buChar char="•"/>
            </a:pPr>
            <a:r>
              <a:rPr lang="en-US" u="sng">
                <a:solidFill>
                  <a:schemeClr val="hlink"/>
                </a:solidFill>
                <a:hlinkClick r:id="rId12"/>
              </a:rPr>
              <a:t>Dominion Energy Foundation</a:t>
            </a:r>
            <a:endParaRPr/>
          </a:p>
          <a:p>
            <a:pPr marL="914400" lvl="1" indent="-396421" algn="l" rtl="0">
              <a:lnSpc>
                <a:spcPct val="120000"/>
              </a:lnSpc>
              <a:spcBef>
                <a:spcPts val="500"/>
              </a:spcBef>
              <a:spcAft>
                <a:spcPts val="0"/>
              </a:spcAft>
              <a:buSzPct val="142857"/>
              <a:buChar char="•"/>
            </a:pPr>
            <a:r>
              <a:rPr lang="en-US" u="sng">
                <a:solidFill>
                  <a:schemeClr val="hlink"/>
                </a:solidFill>
                <a:hlinkClick r:id="rId13"/>
              </a:rPr>
              <a:t>Union Pacific Foundation</a:t>
            </a:r>
            <a:endParaRPr/>
          </a:p>
          <a:p>
            <a:pPr marL="914400" lvl="1" indent="-396421" algn="l" rtl="0">
              <a:lnSpc>
                <a:spcPct val="120000"/>
              </a:lnSpc>
              <a:spcBef>
                <a:spcPts val="500"/>
              </a:spcBef>
              <a:spcAft>
                <a:spcPts val="0"/>
              </a:spcAft>
              <a:buSzPct val="142857"/>
              <a:buChar char="•"/>
            </a:pPr>
            <a:r>
              <a:rPr lang="en-US" i="0" u="sng" strike="noStrike" cap="none">
                <a:solidFill>
                  <a:srgbClr val="4B4B4B"/>
                </a:solidFill>
                <a:latin typeface="Arial"/>
                <a:ea typeface="Arial"/>
                <a:cs typeface="Arial"/>
                <a:sym typeface="Arial"/>
                <a:hlinkClick r:id="rId14">
                  <a:extLst>
                    <a:ext uri="{A12FA001-AC4F-418D-AE19-62706E023703}">
                      <ahyp:hlinkClr xmlns:ahyp="http://schemas.microsoft.com/office/drawing/2018/hyperlinkcolor" val="tx"/>
                    </a:ext>
                  </a:extLst>
                </a:hlinkClick>
              </a:rPr>
              <a:t>Henry W. &amp; Leslie M. Eskuche Foundation</a:t>
            </a:r>
            <a:endParaRPr/>
          </a:p>
          <a:p>
            <a:pPr marL="457200" lvl="0" indent="-228600" algn="l" rtl="0">
              <a:lnSpc>
                <a:spcPct val="90000"/>
              </a:lnSpc>
              <a:spcBef>
                <a:spcPts val="1000"/>
              </a:spcBef>
              <a:spcAft>
                <a:spcPts val="0"/>
              </a:spcAft>
              <a:buSzPct val="142857"/>
              <a:buNone/>
            </a:pPr>
            <a:endParaRPr/>
          </a:p>
        </p:txBody>
      </p:sp>
      <p:sp>
        <p:nvSpPr>
          <p:cNvPr id="121" name="Google Shape;121;p13"/>
          <p:cNvSpPr txBox="1">
            <a:spLocks noGrp="1"/>
          </p:cNvSpPr>
          <p:nvPr>
            <p:ph type="sldNum" idx="12"/>
          </p:nvPr>
        </p:nvSpPr>
        <p:spPr>
          <a:xfrm>
            <a:off x="9144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8</a:t>
            </a:fld>
            <a:endParaRPr/>
          </a:p>
        </p:txBody>
      </p:sp>
      <p:sp>
        <p:nvSpPr>
          <p:cNvPr id="122" name="Google Shape;122;p13"/>
          <p:cNvSpPr txBox="1">
            <a:spLocks noGrp="1"/>
          </p:cNvSpPr>
          <p:nvPr>
            <p:ph type="title"/>
          </p:nvPr>
        </p:nvSpPr>
        <p:spPr>
          <a:xfrm>
            <a:off x="914400" y="493135"/>
            <a:ext cx="10964700" cy="115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5191"/>
              </a:buClr>
              <a:buSzPct val="111111"/>
              <a:buFont typeface="Arial"/>
              <a:buNone/>
            </a:pPr>
            <a:r>
              <a:rPr lang="en-US"/>
              <a:t>KB Top Tips: Know your funder’s priorities and speak to them in your narrative</a:t>
            </a:r>
            <a:endParaRPr/>
          </a:p>
        </p:txBody>
      </p:sp>
      <p:pic>
        <p:nvPicPr>
          <p:cNvPr id="123" name="Google Shape;123;p13"/>
          <p:cNvPicPr preferRelativeResize="0"/>
          <p:nvPr/>
        </p:nvPicPr>
        <p:blipFill rotWithShape="1">
          <a:blip r:embed="rId15">
            <a:alphaModFix/>
          </a:blip>
          <a:srcRect/>
          <a:stretch/>
        </p:blipFill>
        <p:spPr>
          <a:xfrm>
            <a:off x="9172827" y="6252241"/>
            <a:ext cx="1420491" cy="390178"/>
          </a:xfrm>
          <a:prstGeom prst="rect">
            <a:avLst/>
          </a:prstGeom>
          <a:noFill/>
          <a:ln>
            <a:noFill/>
          </a:ln>
        </p:spPr>
      </p:pic>
      <p:pic>
        <p:nvPicPr>
          <p:cNvPr id="124" name="Google Shape;124;p13"/>
          <p:cNvPicPr preferRelativeResize="0"/>
          <p:nvPr/>
        </p:nvPicPr>
        <p:blipFill>
          <a:blip r:embed="rId16">
            <a:alphaModFix/>
          </a:blip>
          <a:stretch>
            <a:fillRect/>
          </a:stretch>
        </p:blipFill>
        <p:spPr>
          <a:xfrm>
            <a:off x="7925650" y="6171350"/>
            <a:ext cx="1061600" cy="471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4"/>
          <p:cNvSpPr txBox="1">
            <a:spLocks noGrp="1"/>
          </p:cNvSpPr>
          <p:nvPr>
            <p:ph type="body" idx="1"/>
          </p:nvPr>
        </p:nvSpPr>
        <p:spPr>
          <a:xfrm>
            <a:off x="914400" y="1989862"/>
            <a:ext cx="10980900" cy="40548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200000"/>
              </a:lnSpc>
              <a:spcBef>
                <a:spcPts val="1000"/>
              </a:spcBef>
              <a:spcAft>
                <a:spcPts val="0"/>
              </a:spcAft>
              <a:buSzPts val="2400"/>
              <a:buChar char="•"/>
            </a:pPr>
            <a:r>
              <a:rPr lang="en-US"/>
              <a:t>Prepare Tip 1: Create a Grant Writing Annual Plan</a:t>
            </a:r>
            <a:endParaRPr/>
          </a:p>
          <a:p>
            <a:pPr marL="914400" lvl="0" indent="0" algn="l" rtl="0">
              <a:lnSpc>
                <a:spcPct val="200000"/>
              </a:lnSpc>
              <a:spcBef>
                <a:spcPts val="0"/>
              </a:spcBef>
              <a:spcAft>
                <a:spcPts val="0"/>
              </a:spcAft>
              <a:buNone/>
            </a:pPr>
            <a:r>
              <a:rPr lang="en-US" u="sng">
                <a:solidFill>
                  <a:schemeClr val="hlink"/>
                </a:solidFill>
                <a:hlinkClick r:id="rId3"/>
              </a:rPr>
              <a:t>Grant Calendar</a:t>
            </a:r>
            <a:endParaRPr/>
          </a:p>
          <a:p>
            <a:pPr marL="457200" lvl="0" indent="-381000" algn="l" rtl="0">
              <a:lnSpc>
                <a:spcPct val="200000"/>
              </a:lnSpc>
              <a:spcBef>
                <a:spcPts val="0"/>
              </a:spcBef>
              <a:spcAft>
                <a:spcPts val="0"/>
              </a:spcAft>
              <a:buSzPts val="2400"/>
              <a:buChar char="•"/>
            </a:pPr>
            <a:r>
              <a:rPr lang="en-US"/>
              <a:t>Prepare Tip 2: Keep all your documents in one place &amp; updated </a:t>
            </a:r>
            <a:endParaRPr/>
          </a:p>
          <a:p>
            <a:pPr marL="457200" lvl="0" indent="-381000" algn="l" rtl="0">
              <a:lnSpc>
                <a:spcPct val="200000"/>
              </a:lnSpc>
              <a:spcBef>
                <a:spcPts val="0"/>
              </a:spcBef>
              <a:spcAft>
                <a:spcPts val="0"/>
              </a:spcAft>
              <a:buSzPts val="2400"/>
              <a:buChar char="•"/>
            </a:pPr>
            <a:r>
              <a:rPr lang="en-US"/>
              <a:t>Prepare Tip 3: Create a Case for Support – It is Your Content</a:t>
            </a:r>
            <a:endParaRPr/>
          </a:p>
          <a:p>
            <a:pPr marL="457200" lvl="0" indent="-381000" algn="l" rtl="0">
              <a:lnSpc>
                <a:spcPct val="200000"/>
              </a:lnSpc>
              <a:spcBef>
                <a:spcPts val="0"/>
              </a:spcBef>
              <a:spcAft>
                <a:spcPts val="0"/>
              </a:spcAft>
              <a:buSzPts val="2400"/>
              <a:buChar char="•"/>
            </a:pPr>
            <a:r>
              <a:rPr lang="en-US"/>
              <a:t>Prepare Tip 4: Have your organization and needs data updated and accessible.</a:t>
            </a:r>
            <a:endParaRPr/>
          </a:p>
        </p:txBody>
      </p:sp>
      <p:sp>
        <p:nvSpPr>
          <p:cNvPr id="130" name="Google Shape;130;p14"/>
          <p:cNvSpPr txBox="1">
            <a:spLocks noGrp="1"/>
          </p:cNvSpPr>
          <p:nvPr>
            <p:ph type="title"/>
          </p:nvPr>
        </p:nvSpPr>
        <p:spPr>
          <a:xfrm>
            <a:off x="914400" y="493135"/>
            <a:ext cx="109809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5191"/>
              </a:buClr>
              <a:buSzPts val="4400"/>
              <a:buFont typeface="Arial"/>
              <a:buNone/>
            </a:pPr>
            <a:r>
              <a:rPr lang="en-US"/>
              <a:t>KB Top Tips: Prepared Squared</a:t>
            </a:r>
            <a:endParaRPr/>
          </a:p>
        </p:txBody>
      </p:sp>
      <p:pic>
        <p:nvPicPr>
          <p:cNvPr id="131" name="Google Shape;131;p14"/>
          <p:cNvPicPr preferRelativeResize="0"/>
          <p:nvPr/>
        </p:nvPicPr>
        <p:blipFill>
          <a:blip r:embed="rId4">
            <a:alphaModFix/>
          </a:blip>
          <a:stretch>
            <a:fillRect/>
          </a:stretch>
        </p:blipFill>
        <p:spPr>
          <a:xfrm>
            <a:off x="9197525" y="6180238"/>
            <a:ext cx="1061600" cy="4710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4B4B4B"/>
      </a:accent5>
      <a:accent6>
        <a:srgbClr val="EA7200"/>
      </a:accent6>
      <a:hlink>
        <a:srgbClr val="004E95"/>
      </a:hlink>
      <a:folHlink>
        <a:srgbClr val="EE4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1834</Words>
  <Application>Microsoft Office PowerPoint</Application>
  <PresentationFormat>Widescreen</PresentationFormat>
  <Paragraphs>260</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Noto Sans Symbols</vt:lpstr>
      <vt:lpstr>Roboto</vt:lpstr>
      <vt:lpstr>Arial</vt:lpstr>
      <vt:lpstr>Calibri</vt:lpstr>
      <vt:lpstr>Office Theme</vt:lpstr>
      <vt:lpstr>PowerPoint Presentation</vt:lpstr>
      <vt:lpstr>PowerPoint Presentation</vt:lpstr>
      <vt:lpstr>Pre-Survey</vt:lpstr>
      <vt:lpstr>Today’s Agenda: KB’s Top Tips</vt:lpstr>
      <vt:lpstr>Description, History &amp; Mission of Organization  – 150 words max (3-4 sentences)</vt:lpstr>
      <vt:lpstr>PowerPoint Presentation</vt:lpstr>
      <vt:lpstr>Grant and Foundation Seeking Tools</vt:lpstr>
      <vt:lpstr>KB Top Tips: Know your funder’s priorities and speak to them in your narrative</vt:lpstr>
      <vt:lpstr>KB Top Tips: Prepared Squared</vt:lpstr>
      <vt:lpstr>Create a Grant Folder</vt:lpstr>
      <vt:lpstr>Required Documents</vt:lpstr>
      <vt:lpstr>Data &amp; Supporting Research</vt:lpstr>
      <vt:lpstr>Data &amp; Supporting Research</vt:lpstr>
      <vt:lpstr>Where to Find Data</vt:lpstr>
      <vt:lpstr>KB Top Tips: Answer the Question Asked and Remember that a Real Person Will Be Reading It.</vt:lpstr>
      <vt:lpstr>KB Top Tip: Budgets – Think of a Bank Loan  (Transparency &amp; Fiscal Responsibility)</vt:lpstr>
      <vt:lpstr>Project Budget</vt:lpstr>
      <vt:lpstr>KB Top Tips: Pay attention to the deadlines &amp; requirements.</vt:lpstr>
      <vt:lpstr>KB Top Tips: Create an easy to implement evaluation plan.</vt:lpstr>
      <vt:lpstr>SMART GOALS</vt:lpstr>
      <vt:lpstr>KB Top Tips: Partnerships and LOS</vt:lpstr>
      <vt:lpstr>KB Top Tips for Editing: Always have a second set of eyes &amp; sleep on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Monroe</dc:creator>
  <cp:lastModifiedBy>Abby Monroe</cp:lastModifiedBy>
  <cp:revision>1</cp:revision>
  <dcterms:modified xsi:type="dcterms:W3CDTF">2023-10-18T19:45:31Z</dcterms:modified>
</cp:coreProperties>
</file>