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2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9144000" cy="6858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Noto Sans Symbols" panose="020B0604020202020204" charset="0"/>
      <p:regular r:id="rId29"/>
      <p:bold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11A24B-A07B-431D-9A37-7F28B6C23F25}">
  <a:tblStyle styleId="{9A11A24B-A07B-431D-9A37-7F28B6C23F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p2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" name="Google Shape;50;p2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61fb71499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61fb714994_0_3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261fb714994_0_39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6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4fb102db35_0_258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4fb102db35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4fb102db35_0_326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24fb102db35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61fb714994_0_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261fb7149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61fb714994_0_22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261fb71499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61fb71499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61fb714994_0_3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261fb714994_0_31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" name="Google Shape;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61fb714994_0_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261fb71499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61fb71499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61fb714994_0_1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261fb714994_0_15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6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2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Demonstrate how to use each – ask the participants to open up their grant opportunities folder </a:t>
            </a:r>
            <a:endParaRPr/>
          </a:p>
        </p:txBody>
      </p:sp>
      <p:sp>
        <p:nvSpPr>
          <p:cNvPr id="81" name="Google Shape;81;p29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44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4 minutes – Check the boxes of the documents you can locate easily. Make sure they are all in one electronic and hard copy folder.</a:t>
            </a:r>
            <a:endParaRPr/>
          </a:p>
        </p:txBody>
      </p:sp>
      <p:sp>
        <p:nvSpPr>
          <p:cNvPr id="91" name="Google Shape;91;p44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4fb102db35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4fb102db35_0_4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10 minutes to research and 10 minutes to share</a:t>
            </a:r>
            <a:endParaRPr/>
          </a:p>
        </p:txBody>
      </p:sp>
      <p:sp>
        <p:nvSpPr>
          <p:cNvPr id="101" name="Google Shape;101;g24fb102db35_0_45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3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10 minutes to research and 10 minutes to share</a:t>
            </a:r>
            <a:endParaRPr/>
          </a:p>
        </p:txBody>
      </p:sp>
      <p:sp>
        <p:nvSpPr>
          <p:cNvPr id="112" name="Google Shape;112;p3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61fb7149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61fb714994_0_4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261fb714994_0_47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4433135"/>
          </a:xfrm>
          <a:prstGeom prst="rect">
            <a:avLst/>
          </a:prstGeom>
          <a:solidFill>
            <a:srgbClr val="E8E9E9"/>
          </a:solidFill>
          <a:ln>
            <a:noFill/>
          </a:ln>
        </p:spPr>
      </p: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914400" y="4998175"/>
            <a:ext cx="6764747" cy="610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3600" b="1">
                <a:solidFill>
                  <a:srgbClr val="00519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body" idx="3"/>
          </p:nvPr>
        </p:nvSpPr>
        <p:spPr>
          <a:xfrm>
            <a:off x="914400" y="5697398"/>
            <a:ext cx="6764216" cy="48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ldNum" idx="12"/>
          </p:nvPr>
        </p:nvSpPr>
        <p:spPr>
          <a:xfrm>
            <a:off x="914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8745162" y="6088696"/>
            <a:ext cx="2010032" cy="65705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914400" y="1989862"/>
            <a:ext cx="10981035" cy="4054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914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914400" y="493135"/>
            <a:ext cx="10981032" cy="115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91"/>
              </a:buClr>
              <a:buSzPts val="4400"/>
              <a:buFont typeface="Arial"/>
              <a:buNone/>
              <a:defRPr>
                <a:solidFill>
                  <a:srgbClr val="00519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2" name="Google Shape;32;p3"/>
          <p:cNvCxnSpPr/>
          <p:nvPr/>
        </p:nvCxnSpPr>
        <p:spPr>
          <a:xfrm rot="10800000">
            <a:off x="1188720" y="1644210"/>
            <a:ext cx="0" cy="1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" name="Google Shape;33;p3"/>
          <p:cNvCxnSpPr/>
          <p:nvPr/>
        </p:nvCxnSpPr>
        <p:spPr>
          <a:xfrm>
            <a:off x="1036320" y="1612732"/>
            <a:ext cx="10842642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34" name="Google Shape;34;p3"/>
          <p:cNvSpPr/>
          <p:nvPr/>
        </p:nvSpPr>
        <p:spPr>
          <a:xfrm>
            <a:off x="8745162" y="6088696"/>
            <a:ext cx="2010032" cy="65705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14400" y="1825625"/>
            <a:ext cx="5181600" cy="411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2"/>
          </p:nvPr>
        </p:nvSpPr>
        <p:spPr>
          <a:xfrm>
            <a:off x="6470904" y="1825625"/>
            <a:ext cx="5408058" cy="411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914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914400" y="493135"/>
            <a:ext cx="10964562" cy="115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91"/>
              </a:buClr>
              <a:buSzPts val="4400"/>
              <a:buFont typeface="Arial"/>
              <a:buNone/>
              <a:defRPr>
                <a:solidFill>
                  <a:srgbClr val="00519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0" name="Google Shape;40;p4"/>
          <p:cNvCxnSpPr/>
          <p:nvPr/>
        </p:nvCxnSpPr>
        <p:spPr>
          <a:xfrm>
            <a:off x="1036320" y="1612732"/>
            <a:ext cx="10842642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dot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5" descr="A close up of a logo&#10;&#10;Description automatically generated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8039101" y="-313269"/>
            <a:ext cx="4381500" cy="43561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>
            <a:off x="914400" y="1989862"/>
            <a:ext cx="10964636" cy="4054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title"/>
          </p:nvPr>
        </p:nvSpPr>
        <p:spPr>
          <a:xfrm>
            <a:off x="914400" y="493135"/>
            <a:ext cx="10964636" cy="115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443B"/>
              </a:buClr>
              <a:buSzPts val="4400"/>
              <a:buFont typeface="Arial"/>
              <a:buNone/>
              <a:defRPr>
                <a:solidFill>
                  <a:srgbClr val="FF443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5" name="Google Shape;45;p5"/>
          <p:cNvCxnSpPr/>
          <p:nvPr/>
        </p:nvCxnSpPr>
        <p:spPr>
          <a:xfrm>
            <a:off x="1036320" y="1612732"/>
            <a:ext cx="7002783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46" name="Google Shape;46;p5"/>
          <p:cNvSpPr txBox="1">
            <a:spLocks noGrp="1"/>
          </p:cNvSpPr>
          <p:nvPr>
            <p:ph type="sldNum" idx="12"/>
          </p:nvPr>
        </p:nvSpPr>
        <p:spPr>
          <a:xfrm>
            <a:off x="914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9144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914400" y="1825625"/>
            <a:ext cx="10515600" cy="4054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19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9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9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9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19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2" name="Google Shape;12;p1"/>
          <p:cNvGrpSpPr/>
          <p:nvPr/>
        </p:nvGrpSpPr>
        <p:grpSpPr>
          <a:xfrm>
            <a:off x="0" y="0"/>
            <a:ext cx="539496" cy="6858000"/>
            <a:chOff x="0" y="-26388"/>
            <a:chExt cx="330200" cy="6858000"/>
          </a:xfrm>
        </p:grpSpPr>
        <p:sp>
          <p:nvSpPr>
            <p:cNvPr id="13" name="Google Shape;13;p1"/>
            <p:cNvSpPr/>
            <p:nvPr/>
          </p:nvSpPr>
          <p:spPr>
            <a:xfrm>
              <a:off x="0" y="-26388"/>
              <a:ext cx="330200" cy="2658703"/>
            </a:xfrm>
            <a:prstGeom prst="rect">
              <a:avLst/>
            </a:prstGeom>
            <a:gradFill>
              <a:gsLst>
                <a:gs pos="0">
                  <a:srgbClr val="ECF4FF">
                    <a:alpha val="0"/>
                  </a:srgbClr>
                </a:gs>
                <a:gs pos="99000">
                  <a:srgbClr val="005191"/>
                </a:gs>
                <a:gs pos="100000">
                  <a:srgbClr val="005191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0" y="2632314"/>
              <a:ext cx="330200" cy="1774433"/>
            </a:xfrm>
            <a:prstGeom prst="rect">
              <a:avLst/>
            </a:prstGeom>
            <a:gradFill>
              <a:gsLst>
                <a:gs pos="0">
                  <a:srgbClr val="ECF4FF">
                    <a:alpha val="0"/>
                  </a:srgbClr>
                </a:gs>
                <a:gs pos="99000">
                  <a:srgbClr val="539ED0"/>
                </a:gs>
                <a:gs pos="100000">
                  <a:srgbClr val="539ED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0" y="4406853"/>
              <a:ext cx="330200" cy="1503572"/>
            </a:xfrm>
            <a:prstGeom prst="rect">
              <a:avLst/>
            </a:prstGeom>
            <a:gradFill>
              <a:gsLst>
                <a:gs pos="0">
                  <a:srgbClr val="ECF4FF">
                    <a:alpha val="0"/>
                  </a:srgbClr>
                </a:gs>
                <a:gs pos="99000">
                  <a:srgbClr val="FF0000"/>
                </a:gs>
                <a:gs pos="100000">
                  <a:srgbClr val="FF000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5910425"/>
              <a:ext cx="330200" cy="921187"/>
            </a:xfrm>
            <a:prstGeom prst="rect">
              <a:avLst/>
            </a:prstGeom>
            <a:gradFill>
              <a:gsLst>
                <a:gs pos="0">
                  <a:srgbClr val="ECF4FF">
                    <a:alpha val="0"/>
                  </a:srgbClr>
                </a:gs>
                <a:gs pos="99000">
                  <a:srgbClr val="FFC000"/>
                </a:gs>
                <a:gs pos="100000">
                  <a:srgbClr val="FFC00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7;p1"/>
          <p:cNvSpPr txBox="1">
            <a:spLocks noGrp="1"/>
          </p:cNvSpPr>
          <p:nvPr>
            <p:ph type="sldNum" idx="12"/>
          </p:nvPr>
        </p:nvSpPr>
        <p:spPr>
          <a:xfrm>
            <a:off x="914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68756" y="6051550"/>
            <a:ext cx="1358144" cy="66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"/>
          <p:cNvSpPr txBox="1"/>
          <p:nvPr/>
        </p:nvSpPr>
        <p:spPr>
          <a:xfrm>
            <a:off x="8821597" y="6258752"/>
            <a:ext cx="1878682" cy="286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United Way of Anytown</a:t>
            </a: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"/>
          <p:cNvSpPr txBox="1"/>
          <p:nvPr/>
        </p:nvSpPr>
        <p:spPr>
          <a:xfrm>
            <a:off x="8826597" y="6479810"/>
            <a:ext cx="1872332" cy="24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50"/>
              <a:buFont typeface="Arial"/>
              <a:buNone/>
            </a:pPr>
            <a:r>
              <a:rPr lang="en-US" sz="8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UnitedWayofAnytown.org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8745162" y="6088696"/>
            <a:ext cx="2010032" cy="65705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dsamh.utah.gov/sharp-survey" TargetMode="External"/><Relationship Id="rId13" Type="http://schemas.openxmlformats.org/officeDocument/2006/relationships/hyperlink" Target="https://www.utahhumane.org/about-us/shelter-intake-outcome-statistics" TargetMode="External"/><Relationship Id="rId18" Type="http://schemas.openxmlformats.org/officeDocument/2006/relationships/hyperlink" Target="https://jobs.utah.gov/wi/data/library/wages/annualprofilewages.html" TargetMode="External"/><Relationship Id="rId3" Type="http://schemas.openxmlformats.org/officeDocument/2006/relationships/hyperlink" Target="https://www.census.gov/quickfacts/fact/table/US/PST045219" TargetMode="External"/><Relationship Id="rId7" Type="http://schemas.openxmlformats.org/officeDocument/2006/relationships/hyperlink" Target="https://datagateway.schools.utah.gov/" TargetMode="External"/><Relationship Id="rId12" Type="http://schemas.openxmlformats.org/officeDocument/2006/relationships/image" Target="../media/image7.png"/><Relationship Id="rId17" Type="http://schemas.openxmlformats.org/officeDocument/2006/relationships/hyperlink" Target="https://jobs.utah.gov/jsp/utalmis/#/" TargetMode="External"/><Relationship Id="rId2" Type="http://schemas.openxmlformats.org/officeDocument/2006/relationships/notesSlide" Target="../notesSlides/notesSlide13.xml"/><Relationship Id="rId16" Type="http://schemas.openxmlformats.org/officeDocument/2006/relationships/hyperlink" Target="https://usafacts.org/" TargetMode="External"/><Relationship Id="rId20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hools.utah.gov/data/reports" TargetMode="External"/><Relationship Id="rId11" Type="http://schemas.openxmlformats.org/officeDocument/2006/relationships/hyperlink" Target="https://www.lgbtmap.org/equality-maps/profile_state/UT" TargetMode="External"/><Relationship Id="rId5" Type="http://schemas.openxmlformats.org/officeDocument/2006/relationships/hyperlink" Target="https://jobs.utah.gov/edo/intergenerational/" TargetMode="External"/><Relationship Id="rId15" Type="http://schemas.openxmlformats.org/officeDocument/2006/relationships/hyperlink" Target="https://dhhs.utah.gov/utahhpi/" TargetMode="External"/><Relationship Id="rId10" Type="http://schemas.openxmlformats.org/officeDocument/2006/relationships/hyperlink" Target="https://ibis.health.utah.gov/ibisph-view/" TargetMode="External"/><Relationship Id="rId19" Type="http://schemas.openxmlformats.org/officeDocument/2006/relationships/hyperlink" Target="https://www.seniorliving.org/utah/" TargetMode="External"/><Relationship Id="rId4" Type="http://schemas.openxmlformats.org/officeDocument/2006/relationships/hyperlink" Target="https://bci.utah.gov/utah-crime-statistics/" TargetMode="External"/><Relationship Id="rId9" Type="http://schemas.openxmlformats.org/officeDocument/2006/relationships/hyperlink" Target="https://health.utah.gov/data" TargetMode="External"/><Relationship Id="rId14" Type="http://schemas.openxmlformats.org/officeDocument/2006/relationships/hyperlink" Target="https://www.nationalchildrensalliance.org/cac-statistic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ndependentsector.org/wp-content/uploads/2023/04/Value-of-Volunteer-Time-by-State-2001-2022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9te4hcbKsa5jvOcwHTZVJh6wmldMTo0G/edi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useiq.com/" TargetMode="External"/><Relationship Id="rId13" Type="http://schemas.openxmlformats.org/officeDocument/2006/relationships/image" Target="../media/image8.png"/><Relationship Id="rId3" Type="http://schemas.openxmlformats.org/officeDocument/2006/relationships/hyperlink" Target="https://fconline.foundationcenter.org/fdo-search/member-index/" TargetMode="External"/><Relationship Id="rId7" Type="http://schemas.openxmlformats.org/officeDocument/2006/relationships/hyperlink" Target="https://www.charitynavigator.org/index.cfm" TargetMode="External"/><Relationship Id="rId12" Type="http://schemas.openxmlformats.org/officeDocument/2006/relationships/hyperlink" Target="https://www.giveforms.com/blog/25-companies-that-donate-to-nonprofit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guidestar.org/" TargetMode="External"/><Relationship Id="rId11" Type="http://schemas.openxmlformats.org/officeDocument/2006/relationships/hyperlink" Target="https://givebutter.com/blog/grants-for-nonprofits" TargetMode="External"/><Relationship Id="rId5" Type="http://schemas.openxmlformats.org/officeDocument/2006/relationships/hyperlink" Target="https://www.instrumentl.com/" TargetMode="External"/><Relationship Id="rId10" Type="http://schemas.openxmlformats.org/officeDocument/2006/relationships/hyperlink" Target="https://doublethedonation.com/companies-that-donate-to-nonprofits/#volunteergrants" TargetMode="External"/><Relationship Id="rId4" Type="http://schemas.openxmlformats.org/officeDocument/2006/relationships/hyperlink" Target="https://www.grantwatch.com/" TargetMode="External"/><Relationship Id="rId9" Type="http://schemas.openxmlformats.org/officeDocument/2006/relationships/hyperlink" Target="https://grantstation.com/" TargetMode="External"/><Relationship Id="rId1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secclesfoundation.org/" TargetMode="External"/><Relationship Id="rId13" Type="http://schemas.openxmlformats.org/officeDocument/2006/relationships/hyperlink" Target="https://www.up.com/aboutup/community/foundation/local-grants/index.htm" TargetMode="External"/><Relationship Id="rId3" Type="http://schemas.openxmlformats.org/officeDocument/2006/relationships/hyperlink" Target="https://docs.google.com/document/d/1hIRF2tvuJyxuNjcW44DixwUHu1btTtd4_B8xYFifRKg/edit" TargetMode="External"/><Relationship Id="rId7" Type="http://schemas.openxmlformats.org/officeDocument/2006/relationships/hyperlink" Target="http://swanfound.org/" TargetMode="External"/><Relationship Id="rId12" Type="http://schemas.openxmlformats.org/officeDocument/2006/relationships/hyperlink" Target="https://www.dominionenergy.com/our-company/customers-and-community/charitable-foundation" TargetMode="Externa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orensonlegacyfoundation.org/" TargetMode="External"/><Relationship Id="rId11" Type="http://schemas.openxmlformats.org/officeDocument/2006/relationships/hyperlink" Target="https://www.lhm.com/doing-good/" TargetMode="External"/><Relationship Id="rId5" Type="http://schemas.openxmlformats.org/officeDocument/2006/relationships/hyperlink" Target="https://www.rockymountainpower.net/community/foundation.html" TargetMode="External"/><Relationship Id="rId15" Type="http://schemas.openxmlformats.org/officeDocument/2006/relationships/image" Target="../media/image8.png"/><Relationship Id="rId10" Type="http://schemas.openxmlformats.org/officeDocument/2006/relationships/hyperlink" Target="https://about.bankofamerica.com/en/making-an-impact/charitable-foundation-funding#fbid=hbBCXvUZb1z" TargetMode="External"/><Relationship Id="rId4" Type="http://schemas.openxmlformats.org/officeDocument/2006/relationships/hyperlink" Target="https://uwnu.org/nonprofits/community-service-grants.html" TargetMode="External"/><Relationship Id="rId9" Type="http://schemas.openxmlformats.org/officeDocument/2006/relationships/hyperlink" Target="https://hemingwayfoundation.org/" TargetMode="External"/><Relationship Id="rId14" Type="http://schemas.openxmlformats.org/officeDocument/2006/relationships/hyperlink" Target="http://www.eskuchefoundation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hIRF2tvuJyxuNjcW44DixwUHu1btTtd4_B8xYFifRKg/edi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rosscharitablefoundation.net/" TargetMode="External"/><Relationship Id="rId3" Type="http://schemas.openxmlformats.org/officeDocument/2006/relationships/hyperlink" Target="http://swanfound.org/" TargetMode="External"/><Relationship Id="rId7" Type="http://schemas.openxmlformats.org/officeDocument/2006/relationships/hyperlink" Target="https://www.crockercatalystfoundation.org/fundin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mingwayfoundation.org/" TargetMode="External"/><Relationship Id="rId11" Type="http://schemas.openxmlformats.org/officeDocument/2006/relationships/image" Target="../media/image5.jpg"/><Relationship Id="rId5" Type="http://schemas.openxmlformats.org/officeDocument/2006/relationships/hyperlink" Target="https://www.gsecclesfoundation.org/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sorensonlegacyfoundation.org/" TargetMode="External"/><Relationship Id="rId9" Type="http://schemas.openxmlformats.org/officeDocument/2006/relationships/hyperlink" Target="https://uwnu.org/nonprofits/community-service-grants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wErsDMg5Ial2T98KNgRvbJYPrP5RsO7_zn6PHvXw_-8/edi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subTitle" idx="1"/>
          </p:nvPr>
        </p:nvSpPr>
        <p:spPr>
          <a:xfrm>
            <a:off x="914400" y="4740492"/>
            <a:ext cx="9759000" cy="6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005191"/>
                </a:solidFill>
              </a:rPr>
              <a:t>United Way of </a:t>
            </a:r>
            <a:r>
              <a:rPr lang="en-US"/>
              <a:t>Northern Utah </a:t>
            </a:r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3"/>
          </p:nvPr>
        </p:nvSpPr>
        <p:spPr>
          <a:xfrm>
            <a:off x="914400" y="5363921"/>
            <a:ext cx="6764100" cy="674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 b="1"/>
              <a:t>The Nonprofit Connection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 i="1"/>
              <a:t>Empowering Nonprofits to Achieve Their Mission</a:t>
            </a:r>
            <a:endParaRPr/>
          </a:p>
        </p:txBody>
      </p:sp>
      <p:pic>
        <p:nvPicPr>
          <p:cNvPr id="54" name="Google Shape;54;p6" descr="A person writing on a computer&#10;&#10;Description automatically generated with medium confidenc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2132" b="22132"/>
          <a:stretch/>
        </p:blipFill>
        <p:spPr>
          <a:xfrm>
            <a:off x="4843949" y="0"/>
            <a:ext cx="7348050" cy="4281801"/>
          </a:xfrm>
          <a:prstGeom prst="rect">
            <a:avLst/>
          </a:prstGeom>
          <a:solidFill>
            <a:srgbClr val="E8E9E9"/>
          </a:solidFill>
          <a:ln>
            <a:noFill/>
          </a:ln>
        </p:spPr>
      </p:pic>
      <p:grpSp>
        <p:nvGrpSpPr>
          <p:cNvPr id="55" name="Google Shape;55;p6"/>
          <p:cNvGrpSpPr/>
          <p:nvPr/>
        </p:nvGrpSpPr>
        <p:grpSpPr>
          <a:xfrm>
            <a:off x="0" y="0"/>
            <a:ext cx="539496" cy="4433135"/>
            <a:chOff x="0" y="-26388"/>
            <a:chExt cx="330200" cy="4433135"/>
          </a:xfrm>
        </p:grpSpPr>
        <p:sp>
          <p:nvSpPr>
            <p:cNvPr id="56" name="Google Shape;56;p6"/>
            <p:cNvSpPr/>
            <p:nvPr/>
          </p:nvSpPr>
          <p:spPr>
            <a:xfrm>
              <a:off x="0" y="-26388"/>
              <a:ext cx="330200" cy="2658703"/>
            </a:xfrm>
            <a:prstGeom prst="rect">
              <a:avLst/>
            </a:prstGeom>
            <a:gradFill>
              <a:gsLst>
                <a:gs pos="0">
                  <a:srgbClr val="ECF4FF">
                    <a:alpha val="0"/>
                  </a:srgbClr>
                </a:gs>
                <a:gs pos="99000">
                  <a:srgbClr val="005191"/>
                </a:gs>
                <a:gs pos="100000">
                  <a:srgbClr val="005191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6"/>
            <p:cNvSpPr/>
            <p:nvPr/>
          </p:nvSpPr>
          <p:spPr>
            <a:xfrm>
              <a:off x="0" y="2632314"/>
              <a:ext cx="330200" cy="1774433"/>
            </a:xfrm>
            <a:prstGeom prst="rect">
              <a:avLst/>
            </a:prstGeom>
            <a:gradFill>
              <a:gsLst>
                <a:gs pos="0">
                  <a:srgbClr val="ECF4FF">
                    <a:alpha val="0"/>
                  </a:srgbClr>
                </a:gs>
                <a:gs pos="99000">
                  <a:srgbClr val="539ED0"/>
                </a:gs>
                <a:gs pos="100000">
                  <a:srgbClr val="539ED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8" name="Google Shape;58;p6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66826" r="26638" b="13113"/>
          <a:stretch/>
        </p:blipFill>
        <p:spPr>
          <a:xfrm>
            <a:off x="9135259" y="6204967"/>
            <a:ext cx="1424324" cy="38946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6"/>
          <p:cNvSpPr txBox="1"/>
          <p:nvPr/>
        </p:nvSpPr>
        <p:spPr>
          <a:xfrm>
            <a:off x="651578" y="1100564"/>
            <a:ext cx="40572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Grant Writing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/>
              <a:t>Basics Part 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/>
              <a:t>November 21</a:t>
            </a: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2023</a:t>
            </a:r>
            <a:endParaRPr/>
          </a:p>
        </p:txBody>
      </p:sp>
      <p:pic>
        <p:nvPicPr>
          <p:cNvPr id="60" name="Google Shape;60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7175" y="6164163"/>
            <a:ext cx="1061600" cy="47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>
            <a:spLocks noGrp="1"/>
          </p:cNvSpPr>
          <p:nvPr>
            <p:ph type="body" idx="1"/>
          </p:nvPr>
        </p:nvSpPr>
        <p:spPr>
          <a:xfrm>
            <a:off x="914400" y="1825625"/>
            <a:ext cx="10695300" cy="411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Common Data Points to Prove Need:</a:t>
            </a:r>
            <a:endParaRPr/>
          </a:p>
          <a:p>
            <a:pPr marL="457200" lvl="0" indent="-36957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Household Income</a:t>
            </a:r>
            <a:endParaRPr/>
          </a:p>
          <a:p>
            <a:pPr marL="457200" lvl="0" indent="-3695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Single Parent Families</a:t>
            </a:r>
            <a:endParaRPr/>
          </a:p>
          <a:p>
            <a:pPr marL="457200" lvl="0" indent="-3695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Health Indicators (Physical, Mental, and Social Determinants of Health)</a:t>
            </a:r>
            <a:endParaRPr/>
          </a:p>
          <a:p>
            <a:pPr marL="457200" lvl="0" indent="-3695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Crime Rates</a:t>
            </a:r>
            <a:endParaRPr/>
          </a:p>
          <a:p>
            <a:pPr marL="457200" lvl="0" indent="-3695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Education (Graduation Rates, Attendance, State Testing)</a:t>
            </a:r>
            <a:endParaRPr/>
          </a:p>
          <a:p>
            <a:pPr marL="457200" lvl="0" indent="-3695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Alcohol, Tobacco, and Other Drugs</a:t>
            </a:r>
            <a:endParaRPr/>
          </a:p>
          <a:p>
            <a:pPr marL="457200" lvl="0" indent="-3695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Suicide</a:t>
            </a:r>
            <a:endParaRPr/>
          </a:p>
          <a:p>
            <a:pPr marL="457200" lvl="0" indent="-3695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Homeless</a:t>
            </a:r>
            <a:endParaRPr/>
          </a:p>
          <a:p>
            <a:pPr marL="457200" lvl="0" indent="-3695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Court-involved</a:t>
            </a:r>
            <a:endParaRPr/>
          </a:p>
          <a:p>
            <a:pPr marL="457200" lvl="0" indent="-3695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ACES (Adverse Childhood Experiences)</a:t>
            </a:r>
            <a:endParaRPr/>
          </a:p>
          <a:p>
            <a:pPr marL="457200" lvl="0" indent="-3695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Employment Rates</a:t>
            </a:r>
            <a:endParaRPr/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xfrm>
            <a:off x="9144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title"/>
          </p:nvPr>
        </p:nvSpPr>
        <p:spPr>
          <a:xfrm>
            <a:off x="914400" y="493135"/>
            <a:ext cx="10964700" cy="1151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Data Proves The Need for Your Organization or Purpose?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body" idx="1"/>
          </p:nvPr>
        </p:nvSpPr>
        <p:spPr>
          <a:xfrm>
            <a:off x="914400" y="1825624"/>
            <a:ext cx="5181600" cy="4530600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6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97"/>
              <a:buNone/>
            </a:pPr>
            <a:r>
              <a:rPr lang="en-US" sz="2600"/>
              <a:t>C</a:t>
            </a:r>
            <a:r>
              <a:rPr lang="en-US" sz="2289"/>
              <a:t>lient Data</a:t>
            </a:r>
            <a:endParaRPr sz="2089"/>
          </a:p>
          <a:p>
            <a:pPr marL="457200" lvl="0" indent="-40550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86"/>
              <a:buChar char="•"/>
            </a:pPr>
            <a:r>
              <a:rPr lang="en-US" sz="1789"/>
              <a:t>Diversity, Equity &amp; Inclusion</a:t>
            </a:r>
            <a:endParaRPr sz="2089"/>
          </a:p>
          <a:p>
            <a:pPr marL="914400" lvl="1" indent="-38543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70"/>
              <a:buChar char="•"/>
            </a:pPr>
            <a:r>
              <a:rPr lang="en-US" sz="1489"/>
              <a:t>Ethnicity and Race</a:t>
            </a:r>
            <a:endParaRPr sz="1889"/>
          </a:p>
          <a:p>
            <a:pPr marL="914400" lvl="1" indent="-38543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70"/>
              <a:buChar char="•"/>
            </a:pPr>
            <a:r>
              <a:rPr lang="en-US" sz="1489"/>
              <a:t>Gender</a:t>
            </a:r>
            <a:endParaRPr sz="1889"/>
          </a:p>
          <a:p>
            <a:pPr marL="914400" lvl="1" indent="-38543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70"/>
              <a:buChar char="•"/>
            </a:pPr>
            <a:r>
              <a:rPr lang="en-US" sz="1489"/>
              <a:t>LGBTQI</a:t>
            </a:r>
            <a:endParaRPr sz="1889"/>
          </a:p>
          <a:p>
            <a:pPr marL="457200" lvl="0" indent="-40550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86"/>
              <a:buChar char="•"/>
            </a:pPr>
            <a:r>
              <a:rPr lang="en-US" sz="1789"/>
              <a:t>Economic Information</a:t>
            </a:r>
            <a:endParaRPr sz="2089"/>
          </a:p>
          <a:p>
            <a:pPr marL="914400" lvl="1" indent="-37273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70"/>
              <a:buChar char="•"/>
            </a:pPr>
            <a:r>
              <a:rPr lang="en-US" sz="1489"/>
              <a:t>Poverty Rate</a:t>
            </a:r>
            <a:endParaRPr sz="1689"/>
          </a:p>
          <a:p>
            <a:pPr marL="914400" lvl="1" indent="-37273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70"/>
              <a:buChar char="•"/>
            </a:pPr>
            <a:r>
              <a:rPr lang="en-US" sz="1489"/>
              <a:t>Single Parent Households</a:t>
            </a:r>
            <a:endParaRPr sz="1689"/>
          </a:p>
          <a:p>
            <a:pPr marL="914400" lvl="1" indent="-37273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70"/>
              <a:buChar char="•"/>
            </a:pPr>
            <a:r>
              <a:rPr lang="en-US" sz="1489"/>
              <a:t>IGP</a:t>
            </a:r>
            <a:endParaRPr sz="1689"/>
          </a:p>
          <a:p>
            <a:pPr marL="914400" lvl="1" indent="-37273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70"/>
              <a:buChar char="•"/>
            </a:pPr>
            <a:r>
              <a:rPr lang="en-US" sz="1489"/>
              <a:t>Household Income</a:t>
            </a:r>
            <a:endParaRPr sz="2089"/>
          </a:p>
        </p:txBody>
      </p:sp>
      <p:sp>
        <p:nvSpPr>
          <p:cNvPr id="148" name="Google Shape;148;p16"/>
          <p:cNvSpPr txBox="1">
            <a:spLocks noGrp="1"/>
          </p:cNvSpPr>
          <p:nvPr>
            <p:ph type="body" idx="2"/>
          </p:nvPr>
        </p:nvSpPr>
        <p:spPr>
          <a:xfrm>
            <a:off x="6470904" y="1825625"/>
            <a:ext cx="5408100" cy="4111200"/>
          </a:xfrm>
          <a:prstGeom prst="rect">
            <a:avLst/>
          </a:prstGeom>
          <a:noFill/>
          <a:ln w="28575" cap="flat" cmpd="sng">
            <a:solidFill>
              <a:srgbClr val="6EBA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5505" algn="l" rtl="0">
              <a:spcBef>
                <a:spcPts val="1000"/>
              </a:spcBef>
              <a:spcAft>
                <a:spcPts val="0"/>
              </a:spcAft>
              <a:buSzPts val="2786"/>
              <a:buChar char="•"/>
            </a:pPr>
            <a:r>
              <a:rPr lang="en-US" sz="1789"/>
              <a:t>Education</a:t>
            </a:r>
            <a:endParaRPr sz="2089"/>
          </a:p>
          <a:p>
            <a:pPr marL="914400" lvl="1" indent="-398131" algn="l" rtl="0">
              <a:spcBef>
                <a:spcPts val="500"/>
              </a:spcBef>
              <a:spcAft>
                <a:spcPts val="0"/>
              </a:spcAft>
              <a:buSzPts val="2670"/>
              <a:buChar char="•"/>
            </a:pPr>
            <a:r>
              <a:rPr lang="en-US" sz="1689"/>
              <a:t>Graduation Rates</a:t>
            </a:r>
            <a:endParaRPr sz="2089"/>
          </a:p>
          <a:p>
            <a:pPr marL="914400" lvl="1" indent="-372731" algn="l" rtl="0">
              <a:spcBef>
                <a:spcPts val="500"/>
              </a:spcBef>
              <a:spcAft>
                <a:spcPts val="0"/>
              </a:spcAft>
              <a:buSzPts val="2270"/>
              <a:buChar char="•"/>
            </a:pPr>
            <a:r>
              <a:rPr lang="en-US" sz="1689"/>
              <a:t>At Grade Level</a:t>
            </a:r>
            <a:endParaRPr sz="1689"/>
          </a:p>
          <a:p>
            <a:pPr marL="457200" lvl="0" indent="-405505" algn="l" rtl="0">
              <a:spcBef>
                <a:spcPts val="1000"/>
              </a:spcBef>
              <a:spcAft>
                <a:spcPts val="0"/>
              </a:spcAft>
              <a:buSzPts val="2786"/>
              <a:buChar char="•"/>
            </a:pPr>
            <a:r>
              <a:rPr lang="en-US" sz="1789"/>
              <a:t>Health</a:t>
            </a:r>
            <a:endParaRPr sz="1789"/>
          </a:p>
          <a:p>
            <a:pPr marL="914400" lvl="1" indent="-342211" algn="l" rtl="0">
              <a:spcBef>
                <a:spcPts val="500"/>
              </a:spcBef>
              <a:spcAft>
                <a:spcPts val="0"/>
              </a:spcAft>
              <a:buSzPts val="1789"/>
              <a:buChar char="•"/>
            </a:pPr>
            <a:r>
              <a:rPr lang="en-US" sz="1789"/>
              <a:t>Disabilities</a:t>
            </a:r>
            <a:endParaRPr sz="1789"/>
          </a:p>
          <a:p>
            <a:pPr marL="914400" lvl="1" indent="-342211" algn="l" rtl="0">
              <a:spcBef>
                <a:spcPts val="500"/>
              </a:spcBef>
              <a:spcAft>
                <a:spcPts val="0"/>
              </a:spcAft>
              <a:buSzPts val="1789"/>
              <a:buChar char="•"/>
            </a:pPr>
            <a:r>
              <a:rPr lang="en-US" sz="1789"/>
              <a:t>Depression</a:t>
            </a:r>
            <a:endParaRPr sz="1789"/>
          </a:p>
          <a:p>
            <a:pPr marL="457200" lvl="0" indent="-405505" algn="l" rtl="0">
              <a:spcBef>
                <a:spcPts val="1000"/>
              </a:spcBef>
              <a:spcAft>
                <a:spcPts val="0"/>
              </a:spcAft>
              <a:buSzPts val="2786"/>
              <a:buChar char="•"/>
            </a:pPr>
            <a:r>
              <a:rPr lang="en-US" sz="1789"/>
              <a:t>Other -- Organization Mission Specific</a:t>
            </a:r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title"/>
          </p:nvPr>
        </p:nvSpPr>
        <p:spPr>
          <a:xfrm>
            <a:off x="914400" y="493135"/>
            <a:ext cx="10964562" cy="115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91"/>
              </a:buClr>
              <a:buSzPts val="4400"/>
              <a:buFont typeface="Arial"/>
              <a:buNone/>
            </a:pPr>
            <a:r>
              <a:rPr lang="en-US"/>
              <a:t>Data &amp; Supporting Research</a:t>
            </a:r>
            <a:endParaRPr/>
          </a:p>
        </p:txBody>
      </p:sp>
      <p:pic>
        <p:nvPicPr>
          <p:cNvPr id="150" name="Google Shape;15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78023" y="6236057"/>
            <a:ext cx="1420491" cy="390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9150" y="6200588"/>
            <a:ext cx="1061600" cy="47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"/>
          <p:cNvSpPr txBox="1">
            <a:spLocks noGrp="1"/>
          </p:cNvSpPr>
          <p:nvPr>
            <p:ph type="body" idx="2"/>
          </p:nvPr>
        </p:nvSpPr>
        <p:spPr>
          <a:xfrm>
            <a:off x="1139601" y="1825625"/>
            <a:ext cx="10144500" cy="4111200"/>
          </a:xfrm>
          <a:prstGeom prst="rect">
            <a:avLst/>
          </a:prstGeom>
          <a:noFill/>
          <a:ln w="28575" cap="flat" cmpd="sng">
            <a:solidFill>
              <a:srgbClr val="6EBA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6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200"/>
              <a:t>Organization Scope &amp; Services Info.</a:t>
            </a:r>
            <a:endParaRPr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1800"/>
              <a:t>Number of Clients Served Annually</a:t>
            </a:r>
            <a:endParaRPr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1800"/>
              <a:t>Service Area</a:t>
            </a:r>
            <a:endParaRPr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1800"/>
              <a:t>Average Annual Service Dosage Per Client</a:t>
            </a:r>
            <a:endParaRPr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1800"/>
              <a:t>Average Cost Per Client</a:t>
            </a:r>
            <a:endParaRPr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1800"/>
              <a:t>Average Cost Paid By Client</a:t>
            </a:r>
            <a:endParaRPr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1800"/>
              <a:t>Other – Organization Specific</a:t>
            </a:r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title"/>
          </p:nvPr>
        </p:nvSpPr>
        <p:spPr>
          <a:xfrm>
            <a:off x="914400" y="493135"/>
            <a:ext cx="10964700" cy="11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91"/>
              </a:buClr>
              <a:buSzPts val="4400"/>
              <a:buFont typeface="Arial"/>
              <a:buNone/>
            </a:pPr>
            <a:r>
              <a:rPr lang="en-US"/>
              <a:t>Data &amp; Supporting Research</a:t>
            </a:r>
            <a:endParaRPr/>
          </a:p>
        </p:txBody>
      </p:sp>
      <p:pic>
        <p:nvPicPr>
          <p:cNvPr id="158" name="Google Shape;15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78023" y="6236057"/>
            <a:ext cx="1420491" cy="390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9150" y="6200588"/>
            <a:ext cx="1061600" cy="47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>
            <a:spLocks noGrp="1"/>
          </p:cNvSpPr>
          <p:nvPr>
            <p:ph type="body" idx="1"/>
          </p:nvPr>
        </p:nvSpPr>
        <p:spPr>
          <a:xfrm>
            <a:off x="914400" y="1644200"/>
            <a:ext cx="5353500" cy="4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6957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Census Quick Facts</a:t>
            </a:r>
            <a:endParaRPr/>
          </a:p>
          <a:p>
            <a:pPr marL="457200" lvl="0" indent="-36957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Utah Crime Data</a:t>
            </a:r>
            <a:endParaRPr/>
          </a:p>
          <a:p>
            <a:pPr marL="457200" lvl="0" indent="-36957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u="sng">
                <a:solidFill>
                  <a:schemeClr val="hlink"/>
                </a:solidFill>
                <a:hlinkClick r:id="rId5"/>
              </a:rPr>
              <a:t>Dept. Workforce Services Intergenerational Poverty</a:t>
            </a:r>
            <a:endParaRPr/>
          </a:p>
          <a:p>
            <a:pPr marL="457200" lvl="0" indent="-36957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u="sng">
                <a:solidFill>
                  <a:schemeClr val="hlink"/>
                </a:solidFill>
                <a:hlinkClick r:id="rId6"/>
              </a:rPr>
              <a:t>Utah Schools Reports</a:t>
            </a:r>
            <a:endParaRPr/>
          </a:p>
          <a:p>
            <a:pPr marL="457200" lvl="0" indent="-36957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u="sng">
                <a:solidFill>
                  <a:schemeClr val="hlink"/>
                </a:solidFill>
                <a:hlinkClick r:id="rId7"/>
              </a:rPr>
              <a:t>Utah Student Mastery Core Subjects</a:t>
            </a:r>
            <a:endParaRPr/>
          </a:p>
          <a:p>
            <a:pPr marL="457200" lvl="0" indent="-36957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u="sng">
                <a:solidFill>
                  <a:schemeClr val="hlink"/>
                </a:solidFill>
                <a:hlinkClick r:id="rId8"/>
              </a:rPr>
              <a:t>https://dsamh.utah.gov/sharp-survey</a:t>
            </a:r>
            <a:endParaRPr/>
          </a:p>
          <a:p>
            <a:pPr marL="457200" lvl="0" indent="-36957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u="sng">
                <a:solidFill>
                  <a:schemeClr val="hlink"/>
                </a:solidFill>
                <a:hlinkClick r:id="rId9"/>
              </a:rPr>
              <a:t>Utah Health Data</a:t>
            </a:r>
            <a:endParaRPr/>
          </a:p>
          <a:p>
            <a:pPr marL="457200" lvl="0" indent="-36957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u="sng">
                <a:solidFill>
                  <a:schemeClr val="hlink"/>
                </a:solidFill>
                <a:hlinkClick r:id="rId10"/>
              </a:rPr>
              <a:t>Utah Public Health Indicator Based Information System (IBIS)</a:t>
            </a:r>
            <a:endParaRPr/>
          </a:p>
          <a:p>
            <a:pPr marL="457200" lvl="0" indent="-36957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u="sng">
                <a:solidFill>
                  <a:schemeClr val="hlink"/>
                </a:solidFill>
                <a:hlinkClick r:id="rId11"/>
              </a:rPr>
              <a:t>LGBTQ Data</a:t>
            </a:r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title"/>
          </p:nvPr>
        </p:nvSpPr>
        <p:spPr>
          <a:xfrm>
            <a:off x="914400" y="493135"/>
            <a:ext cx="10981032" cy="115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91"/>
              </a:buClr>
              <a:buSzPts val="4400"/>
              <a:buFont typeface="Arial"/>
              <a:buNone/>
            </a:pPr>
            <a:r>
              <a:rPr lang="en-US"/>
              <a:t>Where to Find Data</a:t>
            </a:r>
            <a:endParaRPr/>
          </a:p>
        </p:txBody>
      </p:sp>
      <p:pic>
        <p:nvPicPr>
          <p:cNvPr id="166" name="Google Shape;166;p1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375127" y="6268425"/>
            <a:ext cx="1420491" cy="39017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8"/>
          <p:cNvSpPr txBox="1"/>
          <p:nvPr/>
        </p:nvSpPr>
        <p:spPr>
          <a:xfrm>
            <a:off x="6715550" y="1644200"/>
            <a:ext cx="4955400" cy="3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191"/>
              </a:buClr>
              <a:buSzPts val="2400"/>
              <a:buChar char="•"/>
            </a:pPr>
            <a:r>
              <a:rPr lang="en-US" sz="2400" u="sng">
                <a:solidFill>
                  <a:schemeClr val="accent1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Utah Animal Shelter Data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191"/>
              </a:buClr>
              <a:buSzPts val="2400"/>
              <a:buChar char="•"/>
            </a:pPr>
            <a:r>
              <a:rPr lang="en-US" sz="2400" u="sng">
                <a:solidFill>
                  <a:schemeClr val="accent1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crimes Against Children Data</a:t>
            </a:r>
            <a:endParaRPr sz="2400">
              <a:solidFill>
                <a:schemeClr val="accent5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191"/>
              </a:buClr>
              <a:buSzPts val="2400"/>
              <a:buChar char="•"/>
            </a:pPr>
            <a:r>
              <a:rPr lang="en-US" sz="2400" u="sng">
                <a:solidFill>
                  <a:schemeClr val="accent1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Utah Healthy Places</a:t>
            </a:r>
            <a:endParaRPr sz="2400">
              <a:solidFill>
                <a:schemeClr val="accent5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191"/>
              </a:buClr>
              <a:buSzPts val="2400"/>
              <a:buChar char="•"/>
            </a:pPr>
            <a:r>
              <a:rPr lang="en-US" sz="2400" u="sng">
                <a:solidFill>
                  <a:schemeClr val="accent1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USA Statistics</a:t>
            </a:r>
            <a:endParaRPr sz="2400">
              <a:solidFill>
                <a:schemeClr val="accent5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191"/>
              </a:buClr>
              <a:buSzPts val="2400"/>
              <a:buChar char="•"/>
            </a:pPr>
            <a:r>
              <a:rPr lang="en-US" sz="2400" u="sng">
                <a:solidFill>
                  <a:schemeClr val="accent1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Utah Economic Data Viewer</a:t>
            </a:r>
            <a:endParaRPr sz="2400">
              <a:solidFill>
                <a:schemeClr val="accent5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191"/>
              </a:buClr>
              <a:buSzPts val="2400"/>
              <a:buChar char="•"/>
            </a:pPr>
            <a:r>
              <a:rPr lang="en-US" sz="2400" u="sng">
                <a:solidFill>
                  <a:schemeClr val="accent1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DWS Annual Income and Major Employers</a:t>
            </a:r>
            <a:endParaRPr sz="2400">
              <a:solidFill>
                <a:schemeClr val="accent5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191"/>
              </a:buClr>
              <a:buSzPts val="2400"/>
              <a:buChar char="•"/>
            </a:pPr>
            <a:r>
              <a:rPr lang="en-US" sz="2400" u="sng">
                <a:solidFill>
                  <a:schemeClr val="accent1"/>
                </a:solid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Statistic on Elderly in Utah</a:t>
            </a:r>
            <a:endParaRPr/>
          </a:p>
        </p:txBody>
      </p:sp>
      <p:pic>
        <p:nvPicPr>
          <p:cNvPr id="168" name="Google Shape;168;p18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8129150" y="6200588"/>
            <a:ext cx="1061600" cy="47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>
            <a:spLocks noGrp="1"/>
          </p:cNvSpPr>
          <p:nvPr>
            <p:ph type="body" idx="1"/>
          </p:nvPr>
        </p:nvSpPr>
        <p:spPr>
          <a:xfrm>
            <a:off x="914397" y="1868779"/>
            <a:ext cx="10981035" cy="4054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548640" lvl="1" indent="-17258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90090"/>
              <a:buChar char="•"/>
            </a:pPr>
            <a:r>
              <a:rPr lang="en-US" sz="2400"/>
              <a:t>Budgets tell stories in numbers. More than just a calculation of revenue and expenses, they communicate how you relate raise money.</a:t>
            </a:r>
            <a:endParaRPr/>
          </a:p>
          <a:p>
            <a:pPr marL="548640" lvl="1" indent="-17258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90090"/>
              <a:buChar char="•"/>
            </a:pPr>
            <a:r>
              <a:rPr lang="en-US" sz="2400"/>
              <a:t>You need to prove SUSTAINABILITY (show a diverse funding stream or plan)</a:t>
            </a:r>
            <a:endParaRPr/>
          </a:p>
          <a:p>
            <a:pPr marL="548640" lvl="1" indent="-17258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90090"/>
              <a:buChar char="•"/>
            </a:pPr>
            <a:r>
              <a:rPr lang="en-US" sz="2400"/>
              <a:t>25-30% Rule of Thumb for smaller foundations and local government grants </a:t>
            </a:r>
            <a:endParaRPr/>
          </a:p>
          <a:p>
            <a:pPr marL="548640" lvl="1" indent="-17258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90090"/>
              <a:buChar char="•"/>
            </a:pPr>
            <a:r>
              <a:rPr lang="en-US" sz="2400"/>
              <a:t>Balance your Budget – Your income and expenses should match. Separate capital campaign from the operational budget or make sure it is noted in the budget description.</a:t>
            </a:r>
            <a:endParaRPr/>
          </a:p>
          <a:p>
            <a:pPr marL="548640" lvl="1" indent="-17258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90090"/>
              <a:buChar char="•"/>
            </a:pPr>
            <a:r>
              <a:rPr lang="en-US" sz="2400"/>
              <a:t>Make sure your grant budget aligns with your request and to the allowed expenses</a:t>
            </a:r>
            <a:endParaRPr/>
          </a:p>
          <a:p>
            <a:pPr marL="548640" lvl="1" indent="-17258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90090"/>
              <a:buChar char="•"/>
            </a:pPr>
            <a:r>
              <a:rPr lang="en-US" sz="2400"/>
              <a:t>Don’t forget the value of in-kind ($31.46 /volunteer hour for general, rate per hour for pro-bono consulting/professional volunteering)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Independent Sector</a:t>
            </a:r>
            <a:endParaRPr sz="240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endParaRPr/>
          </a:p>
        </p:txBody>
      </p:sp>
      <p:sp>
        <p:nvSpPr>
          <p:cNvPr id="174" name="Google Shape;174;p19"/>
          <p:cNvSpPr txBox="1">
            <a:spLocks noGrp="1"/>
          </p:cNvSpPr>
          <p:nvPr>
            <p:ph type="sldNum" idx="12"/>
          </p:nvPr>
        </p:nvSpPr>
        <p:spPr>
          <a:xfrm>
            <a:off x="914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75" name="Google Shape;175;p19"/>
          <p:cNvSpPr txBox="1">
            <a:spLocks noGrp="1"/>
          </p:cNvSpPr>
          <p:nvPr>
            <p:ph type="title"/>
          </p:nvPr>
        </p:nvSpPr>
        <p:spPr>
          <a:xfrm>
            <a:off x="914400" y="493135"/>
            <a:ext cx="10981032" cy="115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91"/>
              </a:buClr>
              <a:buSzPts val="4400"/>
              <a:buFont typeface="Arial"/>
              <a:buNone/>
            </a:pPr>
            <a:r>
              <a:rPr lang="en-US" sz="3200"/>
              <a:t>KB Top Tip</a:t>
            </a:r>
            <a:r>
              <a:rPr lang="en-US" sz="3200" b="1"/>
              <a:t>: Budgets – Think of a Bank Loan </a:t>
            </a:r>
            <a:br>
              <a:rPr lang="en-US" sz="3200" b="1"/>
            </a:br>
            <a:r>
              <a:rPr lang="en-US" sz="2000" b="1"/>
              <a:t>(Transparency &amp; Fiscal Responsibility)</a:t>
            </a:r>
            <a:endParaRPr sz="2000"/>
          </a:p>
        </p:txBody>
      </p:sp>
      <p:pic>
        <p:nvPicPr>
          <p:cNvPr id="176" name="Google Shape;17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18483" y="6252241"/>
            <a:ext cx="1420491" cy="390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29150" y="6200588"/>
            <a:ext cx="1061600" cy="47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>
            <a:spLocks noGrp="1"/>
          </p:cNvSpPr>
          <p:nvPr>
            <p:ph type="sldNum" idx="12"/>
          </p:nvPr>
        </p:nvSpPr>
        <p:spPr>
          <a:xfrm>
            <a:off x="914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0"/>
          <p:cNvSpPr txBox="1">
            <a:spLocks noGrp="1"/>
          </p:cNvSpPr>
          <p:nvPr>
            <p:ph type="title"/>
          </p:nvPr>
        </p:nvSpPr>
        <p:spPr>
          <a:xfrm>
            <a:off x="914400" y="493135"/>
            <a:ext cx="10964562" cy="115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91"/>
              </a:buClr>
              <a:buSzPts val="4400"/>
              <a:buFont typeface="Arial"/>
              <a:buNone/>
            </a:pPr>
            <a:r>
              <a:rPr lang="en-US"/>
              <a:t>Project Budget</a:t>
            </a:r>
            <a:endParaRPr/>
          </a:p>
        </p:txBody>
      </p:sp>
      <p:graphicFrame>
        <p:nvGraphicFramePr>
          <p:cNvPr id="184" name="Google Shape;184;p20"/>
          <p:cNvGraphicFramePr/>
          <p:nvPr/>
        </p:nvGraphicFramePr>
        <p:xfrm>
          <a:off x="1027687" y="1819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{9A11A24B-A07B-431D-9A37-7F28B6C23F25}</a:tableStyleId>
              </a:tblPr>
              <a:tblGrid>
                <a:gridCol w="220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9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3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2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59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0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565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Confirmed and Potential Funding Sources</a:t>
                      </a:r>
                      <a:endParaRPr/>
                    </a:p>
                  </a:txBody>
                  <a:tcPr marL="27550" marR="2755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Project Expenses</a:t>
                      </a:r>
                      <a:endParaRPr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Source</a:t>
                      </a:r>
                      <a:endParaRPr/>
                    </a:p>
                  </a:txBody>
                  <a:tcPr marL="27550" marR="2755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Confirmed or Potential</a:t>
                      </a:r>
                      <a:endParaRPr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Amount</a:t>
                      </a:r>
                      <a:endParaRPr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Expense*</a:t>
                      </a:r>
                      <a:endParaRPr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Amount</a:t>
                      </a:r>
                      <a:endParaRPr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Wages/Salary</a:t>
                      </a:r>
                      <a:endParaRPr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Fringe Benefit</a:t>
                      </a:r>
                      <a:endParaRPr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Supplies</a:t>
                      </a:r>
                      <a:endParaRPr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Equipment</a:t>
                      </a:r>
                      <a:endParaRPr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Travel</a:t>
                      </a:r>
                      <a:endParaRPr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Insurance</a:t>
                      </a:r>
                      <a:endParaRPr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Facilities</a:t>
                      </a:r>
                      <a:endParaRPr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Banking Fees</a:t>
                      </a:r>
                      <a:endParaRPr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Contracted Services</a:t>
                      </a:r>
                      <a:endParaRPr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Mileage</a:t>
                      </a:r>
                      <a:endParaRPr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5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Training</a:t>
                      </a:r>
                      <a:endParaRPr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5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5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5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5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SUBTOTAL</a:t>
                      </a:r>
                      <a:endParaRPr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5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Indirect/Admin Cost</a:t>
                      </a:r>
                      <a:endParaRPr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of subtotal excluding equipment</a:t>
                      </a:r>
                      <a:endParaRPr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5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27550" marR="2755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pic>
        <p:nvPicPr>
          <p:cNvPr id="185" name="Google Shape;18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81899" y="6263438"/>
            <a:ext cx="1420491" cy="390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"/>
          <p:cNvSpPr txBox="1">
            <a:spLocks noGrp="1"/>
          </p:cNvSpPr>
          <p:nvPr>
            <p:ph type="body" idx="1"/>
          </p:nvPr>
        </p:nvSpPr>
        <p:spPr>
          <a:xfrm>
            <a:off x="914400" y="1747100"/>
            <a:ext cx="10980900" cy="43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Explicitly address the specific grant requirements that the funder has established for eligibility. A strong plan of evaluation section will accomplish several important tasks at once:</a:t>
            </a:r>
            <a:endParaRPr/>
          </a:p>
          <a:p>
            <a:pPr marL="457200" lvl="0" indent="-3809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9032"/>
              <a:buChar char="•"/>
            </a:pPr>
            <a:r>
              <a:rPr lang="en-US"/>
              <a:t>Helps your team establish a concrete plan and evaluation schedule.</a:t>
            </a:r>
            <a:endParaRPr/>
          </a:p>
          <a:p>
            <a:pPr marL="914400" lvl="1" indent="-3809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9032"/>
              <a:buChar char="•"/>
            </a:pPr>
            <a:r>
              <a:rPr lang="en-US" sz="2400"/>
              <a:t>This transforms into a guiding document for your team to follow once you begin to implement your funded program. </a:t>
            </a:r>
            <a:endParaRPr sz="2400"/>
          </a:p>
          <a:p>
            <a:pPr marL="914400" lvl="1" indent="-3809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9032"/>
              <a:buChar char="•"/>
            </a:pPr>
            <a:r>
              <a:rPr lang="en-US" sz="2400"/>
              <a:t>If your plans fail to meet the concrete thresholds for success you’ve established, you can use your full evaluation plans to identify the problem areas and quickly adjust strategies.</a:t>
            </a:r>
            <a:endParaRPr/>
          </a:p>
          <a:p>
            <a:pPr marL="457200" lvl="0" indent="-3809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9032"/>
              <a:buChar char="•"/>
            </a:pPr>
            <a:r>
              <a:rPr lang="en-US"/>
              <a:t>Provide a way to judge the success of your project.</a:t>
            </a:r>
            <a:endParaRPr/>
          </a:p>
          <a:p>
            <a:pPr marL="457200" lvl="0" indent="-3809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9032"/>
              <a:buChar char="•"/>
            </a:pPr>
            <a:r>
              <a:rPr lang="en-US"/>
              <a:t>Assures good stewardship and efficient use of grant funds and offers accountability as a sign of respect to the source of the grant.</a:t>
            </a:r>
            <a:endParaRPr/>
          </a:p>
          <a:p>
            <a:pPr marL="457200" lvl="0" indent="-3809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9032"/>
              <a:buChar char="•"/>
            </a:pPr>
            <a:r>
              <a:rPr lang="en-US"/>
              <a:t>Explicitly address the specific grant requirements that the funder has established for eligibility.</a:t>
            </a:r>
            <a:endParaRPr/>
          </a:p>
          <a:p>
            <a:pPr marL="457200" lvl="0" indent="-3809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9032"/>
              <a:buChar char="•"/>
            </a:pPr>
            <a:r>
              <a:rPr lang="en-US"/>
              <a:t>If you are submitting a project grant, make sure your project goals are specific to your project. </a:t>
            </a:r>
            <a:endParaRPr/>
          </a:p>
        </p:txBody>
      </p:sp>
      <p:sp>
        <p:nvSpPr>
          <p:cNvPr id="191" name="Google Shape;191;p21"/>
          <p:cNvSpPr txBox="1">
            <a:spLocks noGrp="1"/>
          </p:cNvSpPr>
          <p:nvPr>
            <p:ph type="sldNum" idx="12"/>
          </p:nvPr>
        </p:nvSpPr>
        <p:spPr>
          <a:xfrm>
            <a:off x="9144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192" name="Google Shape;192;p21"/>
          <p:cNvSpPr txBox="1">
            <a:spLocks noGrp="1"/>
          </p:cNvSpPr>
          <p:nvPr>
            <p:ph type="title"/>
          </p:nvPr>
        </p:nvSpPr>
        <p:spPr>
          <a:xfrm>
            <a:off x="744475" y="437529"/>
            <a:ext cx="11151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5191"/>
              </a:buClr>
              <a:buSzPts val="4400"/>
              <a:buFont typeface="Arial"/>
              <a:buNone/>
            </a:pPr>
            <a:r>
              <a:rPr lang="en-US" sz="2770"/>
              <a:t>KB Top Tips: Make Your Evaluation Plan Serve as Your Implementation Guide</a:t>
            </a:r>
            <a:endParaRPr sz="3759"/>
          </a:p>
        </p:txBody>
      </p:sp>
      <p:pic>
        <p:nvPicPr>
          <p:cNvPr id="193" name="Google Shape;19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69931" y="6215466"/>
            <a:ext cx="1420491" cy="390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9150" y="6200588"/>
            <a:ext cx="1061600" cy="47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2"/>
          <p:cNvSpPr txBox="1">
            <a:spLocks noGrp="1"/>
          </p:cNvSpPr>
          <p:nvPr>
            <p:ph type="body" idx="1"/>
          </p:nvPr>
        </p:nvSpPr>
        <p:spPr>
          <a:xfrm>
            <a:off x="914400" y="1747100"/>
            <a:ext cx="5465400" cy="42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581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Annual reports are like autopsies.</a:t>
            </a:r>
            <a:endParaRPr/>
          </a:p>
          <a:p>
            <a:pPr marL="457200" lvl="0" indent="-3581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Team approach with essential partners</a:t>
            </a:r>
            <a:endParaRPr/>
          </a:p>
          <a:p>
            <a:pPr marL="457200" lvl="0" indent="-3581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Review data monthly and meet at least quarterly –Deep Data Dive</a:t>
            </a:r>
            <a:endParaRPr/>
          </a:p>
          <a:p>
            <a:pPr marL="457200" lvl="0" indent="-3581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5681"/>
              <a:buChar char="•"/>
            </a:pPr>
            <a:r>
              <a:rPr lang="en-US"/>
              <a:t>Make changes as needed to your strategies – You can NOT change the scope and objectives of your work but you can and should change your strategies if they are not working</a:t>
            </a:r>
            <a:endParaRPr sz="2270"/>
          </a:p>
          <a:p>
            <a:pPr marL="457200" lvl="0" indent="-3581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Name Your Data Collection Tools</a:t>
            </a:r>
            <a:endParaRPr/>
          </a:p>
          <a:p>
            <a:pPr marL="457200" lvl="0" indent="-3581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Create a written quarterly report – If it is not written down, it didn’t happen</a:t>
            </a:r>
            <a:endParaRPr/>
          </a:p>
          <a:p>
            <a:pPr marL="457200" lvl="0" indent="-3581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Share with Board and project partners</a:t>
            </a:r>
            <a:endParaRPr/>
          </a:p>
        </p:txBody>
      </p:sp>
      <p:sp>
        <p:nvSpPr>
          <p:cNvPr id="200" name="Google Shape;200;p22"/>
          <p:cNvSpPr txBox="1">
            <a:spLocks noGrp="1"/>
          </p:cNvSpPr>
          <p:nvPr>
            <p:ph type="sldNum" idx="12"/>
          </p:nvPr>
        </p:nvSpPr>
        <p:spPr>
          <a:xfrm>
            <a:off x="9144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01" name="Google Shape;201;p22"/>
          <p:cNvSpPr txBox="1">
            <a:spLocks noGrp="1"/>
          </p:cNvSpPr>
          <p:nvPr>
            <p:ph type="title"/>
          </p:nvPr>
        </p:nvSpPr>
        <p:spPr>
          <a:xfrm>
            <a:off x="744470" y="720191"/>
            <a:ext cx="111510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91"/>
              </a:buClr>
              <a:buSzPct val="148148"/>
              <a:buFont typeface="Arial"/>
              <a:buNone/>
            </a:pPr>
            <a:r>
              <a:rPr lang="en-US" sz="3300"/>
              <a:t>KB Top Tips: Continuous Improvement is Critical</a:t>
            </a:r>
            <a:endParaRPr/>
          </a:p>
        </p:txBody>
      </p:sp>
      <p:pic>
        <p:nvPicPr>
          <p:cNvPr id="202" name="Google Shape;20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69931" y="6215466"/>
            <a:ext cx="1420491" cy="390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9150" y="6200588"/>
            <a:ext cx="1061600" cy="47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79800" y="1747100"/>
            <a:ext cx="5027350" cy="415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>
            <a:spLocks noGrp="1"/>
          </p:cNvSpPr>
          <p:nvPr>
            <p:ph type="body" idx="1"/>
          </p:nvPr>
        </p:nvSpPr>
        <p:spPr>
          <a:xfrm>
            <a:off x="914400" y="1747100"/>
            <a:ext cx="10980900" cy="42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Follow the Results-based Accountability Model for continuous improvement to set some concrete, quantifiable goalposts for measuring your program’s success.</a:t>
            </a:r>
            <a:endParaRPr/>
          </a:p>
          <a:p>
            <a:pPr marL="457200" lvl="0" indent="-34671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Choosing Key Performance Indicators - These data measure the impact of programs and strategies. They measure both activity and results.</a:t>
            </a:r>
            <a:endParaRPr/>
          </a:p>
          <a:p>
            <a:pPr marL="457200" lvl="0" indent="-34671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Step 1 Choosing your indicators:</a:t>
            </a:r>
            <a:endParaRPr/>
          </a:p>
          <a:p>
            <a:pPr marL="914400" lvl="1" indent="-3270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Communication Power: Does the indicator communicate to a broad audience (if you had to explain the result to your neighbor, what 2-3 pieces of data would be most powerful?)</a:t>
            </a:r>
            <a:endParaRPr/>
          </a:p>
          <a:p>
            <a:pPr marL="914400" lvl="1" indent="-3270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Proxy Power: Does the indicator say something of critical importance about the results? Does it lead the herd?</a:t>
            </a:r>
            <a:endParaRPr/>
          </a:p>
          <a:p>
            <a:pPr marL="914400" lvl="1" indent="-3270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Data Power: Can we get the data easily and in a timely fashion?</a:t>
            </a:r>
            <a:endParaRPr/>
          </a:p>
          <a:p>
            <a:pPr marL="457200" lvl="0" indent="-34671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Step 2 Performance Measurement Categories:</a:t>
            </a:r>
            <a:endParaRPr/>
          </a:p>
          <a:p>
            <a:pPr marL="914400" lvl="1" indent="-3270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How much did we do? - A measurement of activity and quantity such as numbers served (outputs).</a:t>
            </a:r>
            <a:endParaRPr/>
          </a:p>
          <a:p>
            <a:pPr marL="914400" lvl="1" indent="-3270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How well did we do it? - A measurement of quality such as retentions rates, attendance, or satisfaction rates </a:t>
            </a:r>
            <a:endParaRPr/>
          </a:p>
          <a:p>
            <a:pPr marL="914400" lvl="1" indent="-3270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Is anyone better off? - A measure of impact. Does the strategy work and/or how effective is it  (outcomes)</a:t>
            </a:r>
            <a:endParaRPr/>
          </a:p>
          <a:p>
            <a:pPr marL="457200" lvl="0" indent="-3809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9032"/>
              <a:buChar char="•"/>
            </a:pPr>
            <a:r>
              <a:rPr lang="en-US"/>
              <a:t>Step 3 Craft SMART Goals for your organization as a whole and smaller projects for your Key Performance Indicators (KPIs).</a:t>
            </a:r>
            <a:endParaRPr/>
          </a:p>
        </p:txBody>
      </p:sp>
      <p:sp>
        <p:nvSpPr>
          <p:cNvPr id="210" name="Google Shape;210;p23"/>
          <p:cNvSpPr txBox="1">
            <a:spLocks noGrp="1"/>
          </p:cNvSpPr>
          <p:nvPr>
            <p:ph type="sldNum" idx="12"/>
          </p:nvPr>
        </p:nvSpPr>
        <p:spPr>
          <a:xfrm>
            <a:off x="9144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11" name="Google Shape;211;p23"/>
          <p:cNvSpPr txBox="1">
            <a:spLocks noGrp="1"/>
          </p:cNvSpPr>
          <p:nvPr>
            <p:ph type="title"/>
          </p:nvPr>
        </p:nvSpPr>
        <p:spPr>
          <a:xfrm>
            <a:off x="744470" y="720191"/>
            <a:ext cx="111510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91"/>
              </a:buClr>
              <a:buSzPct val="148148"/>
              <a:buFont typeface="Arial"/>
              <a:buNone/>
            </a:pPr>
            <a:r>
              <a:rPr lang="en-US" sz="3300"/>
              <a:t>KB Top Tips: Create an easy to implement evaluation plan.</a:t>
            </a:r>
            <a:endParaRPr/>
          </a:p>
        </p:txBody>
      </p:sp>
      <p:pic>
        <p:nvPicPr>
          <p:cNvPr id="212" name="Google Shape;21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69931" y="6215466"/>
            <a:ext cx="1420491" cy="390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9150" y="6200588"/>
            <a:ext cx="1061600" cy="47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"/>
          <p:cNvSpPr txBox="1">
            <a:spLocks noGrp="1"/>
          </p:cNvSpPr>
          <p:nvPr>
            <p:ph type="body" idx="1"/>
          </p:nvPr>
        </p:nvSpPr>
        <p:spPr>
          <a:xfrm>
            <a:off x="914400" y="1989862"/>
            <a:ext cx="10980900" cy="405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4"/>
          <p:cNvSpPr txBox="1">
            <a:spLocks noGrp="1"/>
          </p:cNvSpPr>
          <p:nvPr>
            <p:ph type="sldNum" idx="12"/>
          </p:nvPr>
        </p:nvSpPr>
        <p:spPr>
          <a:xfrm>
            <a:off x="9144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21" name="Google Shape;221;p24"/>
          <p:cNvSpPr txBox="1">
            <a:spLocks noGrp="1"/>
          </p:cNvSpPr>
          <p:nvPr>
            <p:ph type="title"/>
          </p:nvPr>
        </p:nvSpPr>
        <p:spPr>
          <a:xfrm>
            <a:off x="914400" y="493135"/>
            <a:ext cx="10980900" cy="1151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Results Based Accountability</a:t>
            </a:r>
            <a:endParaRPr/>
          </a:p>
        </p:txBody>
      </p:sp>
      <p:pic>
        <p:nvPicPr>
          <p:cNvPr id="222" name="Google Shape;22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3222" y="1972887"/>
            <a:ext cx="7214801" cy="405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7" descr="A picture containing text, accessory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2725" b="22724"/>
          <a:stretch/>
        </p:blipFill>
        <p:spPr>
          <a:xfrm>
            <a:off x="0" y="0"/>
            <a:ext cx="12192000" cy="4433135"/>
          </a:xfrm>
          <a:prstGeom prst="rect">
            <a:avLst/>
          </a:prstGeom>
          <a:solidFill>
            <a:srgbClr val="E8E9E9"/>
          </a:solidFill>
          <a:ln>
            <a:noFill/>
          </a:ln>
        </p:spPr>
      </p:pic>
      <p:sp>
        <p:nvSpPr>
          <p:cNvPr id="66" name="Google Shape;66;p7"/>
          <p:cNvSpPr txBox="1">
            <a:spLocks noGrp="1"/>
          </p:cNvSpPr>
          <p:nvPr>
            <p:ph type="subTitle" idx="1"/>
          </p:nvPr>
        </p:nvSpPr>
        <p:spPr>
          <a:xfrm>
            <a:off x="914400" y="4708727"/>
            <a:ext cx="8409904" cy="610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7647"/>
              <a:buNone/>
            </a:pPr>
            <a:r>
              <a:rPr lang="en-US"/>
              <a:t>Grant Writing Overview: Tips for Success</a:t>
            </a:r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3"/>
          </p:nvPr>
        </p:nvSpPr>
        <p:spPr>
          <a:xfrm>
            <a:off x="914400" y="5465622"/>
            <a:ext cx="7949045" cy="48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Success requires nonprofit knowledge, preparation and organizational skills</a:t>
            </a:r>
            <a:endParaRPr/>
          </a:p>
        </p:txBody>
      </p:sp>
      <p:pic>
        <p:nvPicPr>
          <p:cNvPr id="68" name="Google Shape;68;p7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66826" r="26638" b="13113"/>
          <a:stretch/>
        </p:blipFill>
        <p:spPr>
          <a:xfrm>
            <a:off x="9135259" y="6204967"/>
            <a:ext cx="1424324" cy="389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6700" y="6204975"/>
            <a:ext cx="1061600" cy="47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5"/>
          <p:cNvSpPr txBox="1">
            <a:spLocks noGrp="1"/>
          </p:cNvSpPr>
          <p:nvPr>
            <p:ph type="title"/>
          </p:nvPr>
        </p:nvSpPr>
        <p:spPr>
          <a:xfrm>
            <a:off x="914400" y="493135"/>
            <a:ext cx="10980900" cy="11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91"/>
              </a:buClr>
              <a:buSzPts val="4400"/>
              <a:buFont typeface="Arial"/>
              <a:buNone/>
            </a:pPr>
            <a:r>
              <a:rPr lang="en-US"/>
              <a:t>SMART GOALS</a:t>
            </a:r>
            <a:endParaRPr/>
          </a:p>
        </p:txBody>
      </p:sp>
      <p:sp>
        <p:nvSpPr>
          <p:cNvPr id="228" name="Google Shape;228;p25"/>
          <p:cNvSpPr txBox="1"/>
          <p:nvPr/>
        </p:nvSpPr>
        <p:spPr>
          <a:xfrm>
            <a:off x="834200" y="1892300"/>
            <a:ext cx="10724700" cy="39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84200" marR="5080" lvl="0" indent="-558800" algn="l" rtl="0">
              <a:lnSpc>
                <a:spcPct val="115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1" i="0" u="none" strike="noStrike" cap="non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-US" sz="2200" b="0" i="0" u="none" strike="noStrike" cap="non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pecific. </a:t>
            </a:r>
            <a:r>
              <a:rPr lang="en-US" sz="2200" b="0" i="0" u="none" strike="noStrike" cap="none">
                <a:solidFill>
                  <a:srgbClr val="3A72B4"/>
                </a:solidFill>
                <a:latin typeface="Roboto"/>
                <a:ea typeface="Roboto"/>
                <a:cs typeface="Roboto"/>
                <a:sym typeface="Roboto"/>
              </a:rPr>
              <a:t>Define your goal in detail so that you know exactly what you want to do.  </a:t>
            </a:r>
            <a:endParaRPr sz="1200"/>
          </a:p>
          <a:p>
            <a:pPr marL="584200" marR="5080" lvl="0" indent="-558800" algn="l" rtl="0">
              <a:lnSpc>
                <a:spcPct val="1151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1" i="0" u="none" strike="noStrike" cap="non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M</a:t>
            </a:r>
            <a:r>
              <a:rPr lang="en-US" sz="2200" b="0" i="0" u="none" strike="noStrike" cap="non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easurable. </a:t>
            </a:r>
            <a:r>
              <a:rPr lang="en-US" sz="2200" b="0" i="0" u="none" strike="noStrike" cap="none">
                <a:solidFill>
                  <a:srgbClr val="3A72B4"/>
                </a:solidFill>
                <a:latin typeface="Roboto"/>
                <a:ea typeface="Roboto"/>
                <a:cs typeface="Roboto"/>
                <a:sym typeface="Roboto"/>
              </a:rPr>
              <a:t>How will you know when your goal is achieved? </a:t>
            </a:r>
            <a:r>
              <a:rPr lang="en-US" sz="2200">
                <a:solidFill>
                  <a:srgbClr val="3A72B4"/>
                </a:solidFill>
                <a:latin typeface="Roboto"/>
                <a:ea typeface="Roboto"/>
                <a:cs typeface="Roboto"/>
                <a:sym typeface="Roboto"/>
              </a:rPr>
              <a:t>Have you broken down your goal into KPIs?</a:t>
            </a:r>
            <a:endParaRPr sz="22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84200" marR="5080" lvl="0" indent="-558800" algn="l" rtl="0">
              <a:lnSpc>
                <a:spcPct val="1151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1" i="0" u="none" strike="noStrike" cap="non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-US" sz="2200" b="0" i="0" u="none" strike="noStrike" cap="non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chievable. </a:t>
            </a:r>
            <a:r>
              <a:rPr lang="en-US" sz="2200" b="0" i="0" u="none" strike="noStrike" cap="none">
                <a:solidFill>
                  <a:srgbClr val="3A72B4"/>
                </a:solidFill>
                <a:latin typeface="Roboto"/>
                <a:ea typeface="Roboto"/>
                <a:cs typeface="Roboto"/>
                <a:sym typeface="Roboto"/>
              </a:rPr>
              <a:t>Your goal shouldn’t be so easy that it doesn’t challenge you or so difficult that you invite failure. Ask yourself are you in a position to achieve your goal? Can you easily collect the data?</a:t>
            </a:r>
            <a:endParaRPr sz="22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84200" marR="5080" lvl="0" indent="-558800" algn="l" rtl="0">
              <a:lnSpc>
                <a:spcPct val="1151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1" i="0" u="none" strike="noStrike" cap="non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-US" sz="2200" b="0" i="0" u="none" strike="noStrike" cap="non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elevant. </a:t>
            </a:r>
            <a:r>
              <a:rPr lang="en-US" sz="2200" b="0" i="0" u="none" strike="noStrike" cap="none">
                <a:solidFill>
                  <a:srgbClr val="3A72B4"/>
                </a:solidFill>
                <a:latin typeface="Roboto"/>
                <a:ea typeface="Roboto"/>
                <a:cs typeface="Roboto"/>
                <a:sym typeface="Roboto"/>
              </a:rPr>
              <a:t>Make sure your goals are relevant to your values and</a:t>
            </a:r>
            <a:r>
              <a:rPr lang="en-US" sz="2200">
                <a:solidFill>
                  <a:srgbClr val="3A72B4"/>
                </a:solidFill>
                <a:latin typeface="Roboto"/>
                <a:ea typeface="Roboto"/>
                <a:cs typeface="Roboto"/>
                <a:sym typeface="Roboto"/>
              </a:rPr>
              <a:t> the funders</a:t>
            </a:r>
            <a:r>
              <a:rPr lang="en-US" sz="2200" b="0" i="0" u="none" strike="noStrike" cap="none">
                <a:solidFill>
                  <a:srgbClr val="3A72B4"/>
                </a:solidFill>
                <a:latin typeface="Roboto"/>
                <a:ea typeface="Roboto"/>
                <a:cs typeface="Roboto"/>
                <a:sym typeface="Roboto"/>
              </a:rPr>
              <a:t>. Do they tell the story of your success?</a:t>
            </a:r>
            <a:endParaRPr sz="1200"/>
          </a:p>
          <a:p>
            <a:pPr marL="584200" marR="5080" lvl="0" indent="-558800" algn="l" rtl="0">
              <a:lnSpc>
                <a:spcPct val="1151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1" i="0" u="none" strike="noStrike" cap="non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lang="en-US" sz="2200" b="0" i="0" u="none" strike="noStrike" cap="non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ime-bound. </a:t>
            </a:r>
            <a:r>
              <a:rPr lang="en-US" sz="2200" b="0" i="0" u="none" strike="noStrike" cap="none">
                <a:solidFill>
                  <a:srgbClr val="3A72B4"/>
                </a:solidFill>
                <a:latin typeface="Roboto"/>
                <a:ea typeface="Roboto"/>
                <a:cs typeface="Roboto"/>
                <a:sym typeface="Roboto"/>
              </a:rPr>
              <a:t>Plan enough time to accomplish your goal and be able to set a  completion date so that you are motivated and focused.</a:t>
            </a:r>
            <a:endParaRPr sz="22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9" name="Google Shape;22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84175" y="6141150"/>
            <a:ext cx="1061600" cy="47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6"/>
          <p:cNvSpPr txBox="1">
            <a:spLocks noGrp="1"/>
          </p:cNvSpPr>
          <p:nvPr>
            <p:ph type="body" idx="1"/>
          </p:nvPr>
        </p:nvSpPr>
        <p:spPr>
          <a:xfrm>
            <a:off x="914400" y="1989862"/>
            <a:ext cx="10980900" cy="405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Evaluation Planning Sheet</a:t>
            </a:r>
            <a:endParaRPr/>
          </a:p>
        </p:txBody>
      </p:sp>
      <p:sp>
        <p:nvSpPr>
          <p:cNvPr id="236" name="Google Shape;236;p26"/>
          <p:cNvSpPr txBox="1">
            <a:spLocks noGrp="1"/>
          </p:cNvSpPr>
          <p:nvPr>
            <p:ph type="sldNum" idx="12"/>
          </p:nvPr>
        </p:nvSpPr>
        <p:spPr>
          <a:xfrm>
            <a:off x="9144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37" name="Google Shape;237;p26"/>
          <p:cNvSpPr txBox="1">
            <a:spLocks noGrp="1"/>
          </p:cNvSpPr>
          <p:nvPr>
            <p:ph type="title"/>
          </p:nvPr>
        </p:nvSpPr>
        <p:spPr>
          <a:xfrm>
            <a:off x="914400" y="493135"/>
            <a:ext cx="10980900" cy="1151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Let’s Practice: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7"/>
          <p:cNvSpPr txBox="1">
            <a:spLocks noGrp="1"/>
          </p:cNvSpPr>
          <p:nvPr>
            <p:ph type="body" idx="1"/>
          </p:nvPr>
        </p:nvSpPr>
        <p:spPr>
          <a:xfrm>
            <a:off x="914400" y="1724892"/>
            <a:ext cx="10981035" cy="4426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548640" lvl="1" indent="-1828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54719"/>
              <a:buChar char="•"/>
            </a:pPr>
            <a:r>
              <a:rPr lang="en-US" sz="4300"/>
              <a:t>Gather letters of support and permission to use for multiple applications.</a:t>
            </a:r>
            <a:endParaRPr/>
          </a:p>
          <a:p>
            <a:pPr marL="548640" lvl="1" indent="-1828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54719"/>
              <a:buChar char="•"/>
            </a:pPr>
            <a:r>
              <a:rPr lang="en-US" sz="4300"/>
              <a:t>Create a sample letter for your partners to use.</a:t>
            </a:r>
            <a:endParaRPr/>
          </a:p>
          <a:p>
            <a:pPr marL="548640" lvl="1" indent="-1828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54719"/>
              <a:buChar char="•"/>
            </a:pPr>
            <a:r>
              <a:rPr lang="en-US" sz="4300"/>
              <a:t>Get written permission to personalize for other competitions – Always email prior to the deadline and send a copy of the new letter.</a:t>
            </a:r>
            <a:endParaRPr/>
          </a:p>
        </p:txBody>
      </p:sp>
      <p:sp>
        <p:nvSpPr>
          <p:cNvPr id="243" name="Google Shape;243;p27"/>
          <p:cNvSpPr txBox="1">
            <a:spLocks noGrp="1"/>
          </p:cNvSpPr>
          <p:nvPr>
            <p:ph type="sldNum" idx="12"/>
          </p:nvPr>
        </p:nvSpPr>
        <p:spPr>
          <a:xfrm>
            <a:off x="914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44" name="Google Shape;244;p27"/>
          <p:cNvSpPr txBox="1">
            <a:spLocks noGrp="1"/>
          </p:cNvSpPr>
          <p:nvPr>
            <p:ph type="title"/>
          </p:nvPr>
        </p:nvSpPr>
        <p:spPr>
          <a:xfrm>
            <a:off x="914403" y="838922"/>
            <a:ext cx="10981032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91"/>
              </a:buClr>
              <a:buSzPts val="4400"/>
              <a:buFont typeface="Arial"/>
              <a:buNone/>
            </a:pPr>
            <a:r>
              <a:rPr lang="en-US" sz="3200" b="1"/>
              <a:t>KB Top Tips: Partnerships and LOS</a:t>
            </a:r>
            <a:endParaRPr sz="3200"/>
          </a:p>
        </p:txBody>
      </p:sp>
      <p:pic>
        <p:nvPicPr>
          <p:cNvPr id="245" name="Google Shape;24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97102" y="6227964"/>
            <a:ext cx="1420491" cy="390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"/>
          <p:cNvSpPr txBox="1">
            <a:spLocks noGrp="1"/>
          </p:cNvSpPr>
          <p:nvPr>
            <p:ph type="body" idx="1"/>
          </p:nvPr>
        </p:nvSpPr>
        <p:spPr>
          <a:xfrm>
            <a:off x="914400" y="1791513"/>
            <a:ext cx="10695300" cy="43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10000"/>
          </a:bodyPr>
          <a:lstStyle/>
          <a:p>
            <a:pPr marL="457200" lvl="0" indent="-38033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72B4"/>
              </a:buClr>
              <a:buSzPct val="100000"/>
              <a:buChar char="•"/>
            </a:pPr>
            <a:r>
              <a:rPr lang="en-US" sz="3413">
                <a:solidFill>
                  <a:srgbClr val="000000"/>
                </a:solidFill>
              </a:rPr>
              <a:t>Review of Part 1</a:t>
            </a:r>
            <a:endParaRPr sz="3413">
              <a:solidFill>
                <a:srgbClr val="000000"/>
              </a:solidFill>
            </a:endParaRPr>
          </a:p>
          <a:p>
            <a:pPr marL="914400" lvl="1" indent="-38033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3413">
                <a:solidFill>
                  <a:srgbClr val="000000"/>
                </a:solidFill>
              </a:rPr>
              <a:t>Researching your potential funders to align</a:t>
            </a:r>
            <a:endParaRPr sz="3413">
              <a:solidFill>
                <a:srgbClr val="000000"/>
              </a:solidFill>
            </a:endParaRPr>
          </a:p>
          <a:p>
            <a:pPr marL="914400" lvl="1" indent="-37750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350">
                <a:solidFill>
                  <a:schemeClr val="dk1"/>
                </a:solidFill>
              </a:rPr>
              <a:t>Know your funder’s priorities and speak to them in your narrative</a:t>
            </a:r>
            <a:endParaRPr sz="3413"/>
          </a:p>
          <a:p>
            <a:pPr marL="914400" lvl="1" indent="-38033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3413"/>
              <a:t>Answer the question asked &amp; remember a real person will be reading it</a:t>
            </a:r>
            <a:endParaRPr sz="3413"/>
          </a:p>
          <a:p>
            <a:pPr marL="914400" lvl="1" indent="-38033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3413"/>
              <a:t>Budgets – Think of a bank loan  (Transparency &amp; Fiscal Responsibility)</a:t>
            </a:r>
            <a:endParaRPr sz="3413"/>
          </a:p>
          <a:p>
            <a:pPr marL="457200" lvl="0" indent="-38033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72B4"/>
              </a:buClr>
              <a:buSzPct val="100000"/>
              <a:buChar char="•"/>
            </a:pPr>
            <a:r>
              <a:rPr lang="en-US" sz="3413">
                <a:solidFill>
                  <a:schemeClr val="dk1"/>
                </a:solidFill>
              </a:rPr>
              <a:t>Practicing writing your executive summary and project budgets</a:t>
            </a:r>
            <a:endParaRPr sz="3413">
              <a:solidFill>
                <a:schemeClr val="dk1"/>
              </a:solidFill>
            </a:endParaRPr>
          </a:p>
          <a:p>
            <a:pPr marL="457200" lvl="0" indent="-38033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413">
                <a:solidFill>
                  <a:schemeClr val="dk1"/>
                </a:solidFill>
              </a:rPr>
              <a:t>Creating a dashboard for key data points</a:t>
            </a:r>
            <a:endParaRPr sz="3413">
              <a:solidFill>
                <a:schemeClr val="dk1"/>
              </a:solidFill>
            </a:endParaRPr>
          </a:p>
          <a:p>
            <a:pPr marL="457200" lvl="0" indent="-38033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72B4"/>
              </a:buClr>
              <a:buSzPct val="100000"/>
              <a:buChar char="•"/>
            </a:pPr>
            <a:r>
              <a:rPr lang="en-US" sz="3413"/>
              <a:t>Make your evaluation plan easy to implement</a:t>
            </a:r>
            <a:endParaRPr sz="3413"/>
          </a:p>
          <a:p>
            <a:pPr marL="914400" lvl="1" indent="-38033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3413"/>
              <a:t>Results Based Accountability Basics</a:t>
            </a:r>
            <a:endParaRPr sz="3413"/>
          </a:p>
          <a:p>
            <a:pPr marL="914400" lvl="1" indent="-38033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3413"/>
              <a:t>Creating SMART GOALS</a:t>
            </a:r>
            <a:endParaRPr sz="3413"/>
          </a:p>
          <a:p>
            <a:pPr marL="457200" lvl="0" indent="-38033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72B4"/>
              </a:buClr>
              <a:buSzPct val="100000"/>
              <a:buChar char="•"/>
            </a:pPr>
            <a:r>
              <a:rPr lang="en-US" sz="3413"/>
              <a:t>Partnerships and LOS</a:t>
            </a:r>
            <a:endParaRPr sz="3413"/>
          </a:p>
        </p:txBody>
      </p:sp>
      <p:sp>
        <p:nvSpPr>
          <p:cNvPr id="75" name="Google Shape;75;p8"/>
          <p:cNvSpPr txBox="1">
            <a:spLocks noGrp="1"/>
          </p:cNvSpPr>
          <p:nvPr>
            <p:ph type="title"/>
          </p:nvPr>
        </p:nvSpPr>
        <p:spPr>
          <a:xfrm>
            <a:off x="914400" y="493135"/>
            <a:ext cx="10964562" cy="115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91"/>
              </a:buClr>
              <a:buSzPts val="4400"/>
              <a:buFont typeface="Arial"/>
              <a:buNone/>
            </a:pPr>
            <a:r>
              <a:rPr lang="en-US"/>
              <a:t>Today’s Agenda: KB’s Top Tips</a:t>
            </a:r>
            <a:endParaRPr/>
          </a:p>
        </p:txBody>
      </p:sp>
      <p:pic>
        <p:nvPicPr>
          <p:cNvPr id="76" name="Google Shape;7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94207" y="6268425"/>
            <a:ext cx="1420491" cy="390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8625" y="6130975"/>
            <a:ext cx="1061600" cy="47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body" idx="1"/>
          </p:nvPr>
        </p:nvSpPr>
        <p:spPr>
          <a:xfrm>
            <a:off x="914400" y="1825625"/>
            <a:ext cx="5181600" cy="3579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Foundation Directory Online</a:t>
            </a:r>
            <a:endParaRPr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Grantwatch</a:t>
            </a:r>
            <a:endParaRPr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5"/>
              </a:rPr>
              <a:t>Instrumental</a:t>
            </a:r>
            <a:endParaRPr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6"/>
              </a:rPr>
              <a:t>Candid Guidestar</a:t>
            </a:r>
            <a:endParaRPr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7"/>
              </a:rPr>
              <a:t>Charity Navigator</a:t>
            </a:r>
            <a:endParaRPr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8"/>
              </a:rPr>
              <a:t>Cause IQ</a:t>
            </a:r>
            <a:endParaRPr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9"/>
              </a:rPr>
              <a:t>GrantStation</a:t>
            </a:r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body" idx="2"/>
          </p:nvPr>
        </p:nvSpPr>
        <p:spPr>
          <a:xfrm>
            <a:off x="6470904" y="1825625"/>
            <a:ext cx="5408058" cy="411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10"/>
              </a:rPr>
              <a:t>Double the Donation</a:t>
            </a:r>
            <a:endParaRPr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11"/>
              </a:rPr>
              <a:t>Give Butter</a:t>
            </a:r>
            <a:endParaRPr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12"/>
              </a:rPr>
              <a:t>GiveForms</a:t>
            </a:r>
            <a:endParaRPr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Nonprofit Connection Monthly Newsletter</a:t>
            </a:r>
            <a:endParaRPr sz="2000"/>
          </a:p>
        </p:txBody>
      </p:sp>
      <p:sp>
        <p:nvSpPr>
          <p:cNvPr id="85" name="Google Shape;85;p9"/>
          <p:cNvSpPr txBox="1">
            <a:spLocks noGrp="1"/>
          </p:cNvSpPr>
          <p:nvPr>
            <p:ph type="title"/>
          </p:nvPr>
        </p:nvSpPr>
        <p:spPr>
          <a:xfrm>
            <a:off x="914400" y="493135"/>
            <a:ext cx="10964562" cy="115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91"/>
              </a:buClr>
              <a:buSzPts val="4400"/>
              <a:buFont typeface="Arial"/>
              <a:buNone/>
            </a:pPr>
            <a:r>
              <a:rPr lang="en-US"/>
              <a:t>Grant and Foundation Seeking Tools</a:t>
            </a:r>
            <a:endParaRPr/>
          </a:p>
        </p:txBody>
      </p:sp>
      <p:pic>
        <p:nvPicPr>
          <p:cNvPr id="86" name="Google Shape;86;p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345652" y="6241037"/>
            <a:ext cx="1420491" cy="390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129150" y="6200588"/>
            <a:ext cx="1061600" cy="47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0"/>
          <p:cNvSpPr txBox="1">
            <a:spLocks noGrp="1"/>
          </p:cNvSpPr>
          <p:nvPr>
            <p:ph type="title"/>
          </p:nvPr>
        </p:nvSpPr>
        <p:spPr>
          <a:xfrm>
            <a:off x="914400" y="493135"/>
            <a:ext cx="10964700" cy="11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91"/>
              </a:buClr>
              <a:buSzPts val="4400"/>
              <a:buFont typeface="Arial"/>
              <a:buNone/>
            </a:pPr>
            <a:r>
              <a:rPr lang="en-US"/>
              <a:t>Required Documents</a:t>
            </a:r>
            <a:endParaRPr/>
          </a:p>
        </p:txBody>
      </p:sp>
      <p:graphicFrame>
        <p:nvGraphicFramePr>
          <p:cNvPr id="94" name="Google Shape;94;p10"/>
          <p:cNvGraphicFramePr/>
          <p:nvPr/>
        </p:nvGraphicFramePr>
        <p:xfrm>
          <a:off x="914398" y="17350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{9A11A24B-A07B-431D-9A37-7F28B6C23F25}</a:tableStyleId>
              </a:tblPr>
              <a:tblGrid>
                <a:gridCol w="68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Most recent financial statement from the most recently completed year, audited if available (balance sheet, statement of income and expenses and functional expenses.</a:t>
                      </a:r>
                      <a:endParaRPr/>
                    </a:p>
                  </a:txBody>
                  <a:tcPr marL="0" marR="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0" marR="0" marT="0" marB="0" anchor="b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Recent 990 tax return</a:t>
                      </a:r>
                      <a:endParaRPr/>
                    </a:p>
                  </a:txBody>
                  <a:tcPr marL="0" marR="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0" marR="0" marT="0" marB="0" anchor="b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Organization budget for the current year, including income and expenses.</a:t>
                      </a:r>
                      <a:endParaRPr/>
                    </a:p>
                  </a:txBody>
                  <a:tcPr marL="0" marR="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0" marR="0" marT="0" marB="0" anchor="b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Organization Budget for the previous year, including income and expenses.</a:t>
                      </a:r>
                      <a:endParaRPr/>
                    </a:p>
                  </a:txBody>
                  <a:tcPr marL="0" marR="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0" marR="0" marT="0" marB="0" anchor="b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List of Board Members and their affiliations.</a:t>
                      </a:r>
                      <a:endParaRPr/>
                    </a:p>
                  </a:txBody>
                  <a:tcPr marL="0" marR="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0" marR="0" marT="0" marB="0" anchor="b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Your organizational chart and a brief description of your key staff and qualifications.</a:t>
                      </a:r>
                      <a:endParaRPr/>
                    </a:p>
                  </a:txBody>
                  <a:tcPr marL="0" marR="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0" marR="0" marT="0" marB="0" anchor="b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copy of your current IRS Determination letter indicating your 501(c)(3) status</a:t>
                      </a:r>
                      <a:endParaRPr/>
                    </a:p>
                  </a:txBody>
                  <a:tcPr marL="0" marR="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0" marR="0" marT="0" marB="0" anchor="b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5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Your organization’s Articles of Incorporation</a:t>
                      </a:r>
                      <a:endParaRPr/>
                    </a:p>
                  </a:txBody>
                  <a:tcPr marL="0" marR="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0" marR="0" marT="0" marB="0" anchor="b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5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Your organization’s Charitable License</a:t>
                      </a:r>
                      <a:endParaRPr/>
                    </a:p>
                  </a:txBody>
                  <a:tcPr marL="0" marR="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0" marR="0" marT="0" marB="0" anchor="b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5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If applying for a corporate foundation: if any of their employees are involved in your organization, list the names and involvement descriptions.</a:t>
                      </a:r>
                      <a:endParaRPr/>
                    </a:p>
                  </a:txBody>
                  <a:tcPr marL="0" marR="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0" marR="0" marT="0" marB="0" anchor="b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5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Signed W9</a:t>
                      </a:r>
                      <a:endParaRPr/>
                    </a:p>
                  </a:txBody>
                  <a:tcPr marL="0" marR="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0" marR="0" marT="0" marB="0" anchor="b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5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 capital projects, copies of architect drawings, bids and estimates</a:t>
                      </a:r>
                      <a:endParaRPr/>
                    </a:p>
                  </a:txBody>
                  <a:tcPr marL="0" marR="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0" marR="0" marT="0" marB="0" anchor="b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5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Most recent Profit and Loss Statement (at least quarterly)</a:t>
                      </a:r>
                      <a:endParaRPr/>
                    </a:p>
                  </a:txBody>
                  <a:tcPr marL="0" marR="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0" marR="0" marT="0" marB="0" anchor="b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5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Resumes/CVs of key staff</a:t>
                      </a:r>
                      <a:endParaRPr/>
                    </a:p>
                  </a:txBody>
                  <a:tcPr marL="0" marR="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0" marR="0" marT="0" marB="0" anchor="b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5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Copy of organization logo</a:t>
                      </a:r>
                      <a:endParaRPr/>
                    </a:p>
                  </a:txBody>
                  <a:tcPr marL="0" marR="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0" marR="0" marT="0" marB="0" anchor="b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5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Copy of organization letterhead</a:t>
                      </a:r>
                      <a:endParaRPr/>
                    </a:p>
                  </a:txBody>
                  <a:tcPr marL="0" marR="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0" marR="0" marT="0" marB="0" anchor="b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5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Annual Report --most recent</a:t>
                      </a:r>
                      <a:endParaRPr/>
                    </a:p>
                  </a:txBody>
                  <a:tcPr marL="0" marR="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0" marR="0" marT="0" marB="0" anchor="b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5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Annual report -- previous</a:t>
                      </a:r>
                      <a:endParaRPr/>
                    </a:p>
                  </a:txBody>
                  <a:tcPr marL="0" marR="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0" marR="0" marT="0" marB="0" anchor="b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95" name="Google Shape;95;p10" descr="A picture containing row, lined, colorful, li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41457" y="2760119"/>
            <a:ext cx="2731176" cy="1617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4025" y="6227964"/>
            <a:ext cx="1420491" cy="390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29150" y="6200588"/>
            <a:ext cx="1061600" cy="47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1"/>
          <p:cNvSpPr txBox="1">
            <a:spLocks noGrp="1"/>
          </p:cNvSpPr>
          <p:nvPr>
            <p:ph type="body" idx="1"/>
          </p:nvPr>
        </p:nvSpPr>
        <p:spPr>
          <a:xfrm>
            <a:off x="914400" y="1825625"/>
            <a:ext cx="4895700" cy="4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42857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Google Doc Funder Analysis</a:t>
            </a:r>
            <a:endParaRPr/>
          </a:p>
          <a:p>
            <a:pPr marL="914400" lvl="1" indent="-396421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42857"/>
              <a:buChar char="•"/>
            </a:pPr>
            <a:r>
              <a:rPr lang="en-US" u="sng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UWNU Community Service Grants</a:t>
            </a:r>
            <a:endParaRPr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914400" lvl="1" indent="-396421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42857"/>
              <a:buChar char="•"/>
            </a:pPr>
            <a:r>
              <a:rPr lang="en-US" u="sng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Rocky Mountain Power Foundation</a:t>
            </a:r>
            <a:endParaRPr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914400" lvl="1" indent="-396421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42857"/>
              <a:buChar char="•"/>
            </a:pPr>
            <a:r>
              <a:rPr lang="en-US" u="sng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Sorenson Legacy Foundation</a:t>
            </a:r>
            <a:endParaRPr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914400" lvl="1" indent="-396421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42857"/>
              <a:buChar char="•"/>
            </a:pPr>
            <a:r>
              <a:rPr lang="en-US" u="sng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Dr. W.C. Swanson Foundation</a:t>
            </a:r>
            <a:endParaRPr/>
          </a:p>
          <a:p>
            <a:pPr marL="914400" lvl="1" indent="-396421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42857"/>
              <a:buChar char="•"/>
            </a:pPr>
            <a:r>
              <a:rPr lang="en-US" u="sng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George and Dolores Dore' Eccles Foundation</a:t>
            </a:r>
            <a:endParaRPr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ct val="142857"/>
              <a:buFont typeface="Arial"/>
              <a:buNone/>
            </a:pPr>
            <a:endParaRPr sz="2400" b="0" i="0" u="none" strike="noStrike"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sp>
        <p:nvSpPr>
          <p:cNvPr id="104" name="Google Shape;104;p11"/>
          <p:cNvSpPr txBox="1">
            <a:spLocks noGrp="1"/>
          </p:cNvSpPr>
          <p:nvPr>
            <p:ph type="body" idx="2"/>
          </p:nvPr>
        </p:nvSpPr>
        <p:spPr>
          <a:xfrm>
            <a:off x="5860850" y="1644200"/>
            <a:ext cx="6018000" cy="4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914400" lvl="1" indent="-410028" algn="l" rtl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SzPts val="2857"/>
              <a:buChar char="•"/>
            </a:pPr>
            <a:r>
              <a:rPr lang="en-US" u="sng">
                <a:solidFill>
                  <a:schemeClr val="hlink"/>
                </a:solidFill>
                <a:hlinkClick r:id="rId9"/>
              </a:rPr>
              <a:t>Richard and Shirley Hemingway Foundation</a:t>
            </a:r>
            <a:endParaRPr/>
          </a:p>
          <a:p>
            <a:pPr marL="914400" lvl="1" indent="-41002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57"/>
              <a:buChar char="•"/>
            </a:pPr>
            <a:r>
              <a:rPr lang="en-US" u="sng">
                <a:solidFill>
                  <a:schemeClr val="hlink"/>
                </a:solidFill>
                <a:hlinkClick r:id="rId10"/>
              </a:rPr>
              <a:t>Bank of America</a:t>
            </a:r>
            <a:endParaRPr/>
          </a:p>
          <a:p>
            <a:pPr marL="914400" lvl="1" indent="-41002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57"/>
              <a:buChar char="•"/>
            </a:pPr>
            <a:r>
              <a:rPr lang="en-US" u="sng">
                <a:solidFill>
                  <a:schemeClr val="hlink"/>
                </a:solidFill>
                <a:hlinkClick r:id="rId11"/>
              </a:rPr>
              <a:t>Miller Family Foundation</a:t>
            </a:r>
            <a:endParaRPr/>
          </a:p>
          <a:p>
            <a:pPr marL="914400" lvl="1" indent="-41002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57"/>
              <a:buChar char="•"/>
            </a:pPr>
            <a:r>
              <a:rPr lang="en-US" u="sng">
                <a:solidFill>
                  <a:schemeClr val="hlink"/>
                </a:solidFill>
                <a:hlinkClick r:id="rId12"/>
              </a:rPr>
              <a:t>Dominion Energy Foundation</a:t>
            </a:r>
            <a:endParaRPr/>
          </a:p>
          <a:p>
            <a:pPr marL="914400" lvl="1" indent="-41002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57"/>
              <a:buChar char="•"/>
            </a:pPr>
            <a:r>
              <a:rPr lang="en-US" u="sng">
                <a:solidFill>
                  <a:schemeClr val="hlink"/>
                </a:solidFill>
                <a:hlinkClick r:id="rId13"/>
              </a:rPr>
              <a:t>Union Pacific Foundation</a:t>
            </a:r>
            <a:endParaRPr/>
          </a:p>
          <a:p>
            <a:pPr marL="914400" lvl="1" indent="-41002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57"/>
              <a:buChar char="•"/>
            </a:pPr>
            <a:r>
              <a:rPr lang="en-US" i="0" u="sng" strike="noStrike" cap="none">
                <a:solidFill>
                  <a:srgbClr val="4B4B4B"/>
                </a:solidFill>
                <a:latin typeface="Arial"/>
                <a:ea typeface="Arial"/>
                <a:cs typeface="Arial"/>
                <a:sym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Henry W. &amp; Leslie M. Eskuche Foundation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29"/>
              <a:buNone/>
            </a:pPr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sldNum" idx="12"/>
          </p:nvPr>
        </p:nvSpPr>
        <p:spPr>
          <a:xfrm>
            <a:off x="9144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06" name="Google Shape;106;p11"/>
          <p:cNvSpPr txBox="1">
            <a:spLocks noGrp="1"/>
          </p:cNvSpPr>
          <p:nvPr>
            <p:ph type="title"/>
          </p:nvPr>
        </p:nvSpPr>
        <p:spPr>
          <a:xfrm>
            <a:off x="914400" y="493135"/>
            <a:ext cx="10964700" cy="11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91"/>
              </a:buClr>
              <a:buSzPct val="111111"/>
              <a:buFont typeface="Arial"/>
              <a:buNone/>
            </a:pPr>
            <a:r>
              <a:rPr lang="en-US"/>
              <a:t>KB Top Tips: Know your funder’s priorities and speak to them in your narrative</a:t>
            </a:r>
            <a:endParaRPr/>
          </a:p>
        </p:txBody>
      </p:sp>
      <p:pic>
        <p:nvPicPr>
          <p:cNvPr id="107" name="Google Shape;107;p1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172827" y="6252241"/>
            <a:ext cx="1420491" cy="390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925650" y="6171350"/>
            <a:ext cx="1061600" cy="47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2"/>
          <p:cNvSpPr txBox="1">
            <a:spLocks noGrp="1"/>
          </p:cNvSpPr>
          <p:nvPr>
            <p:ph type="body" idx="1"/>
          </p:nvPr>
        </p:nvSpPr>
        <p:spPr>
          <a:xfrm>
            <a:off x="914401" y="1825625"/>
            <a:ext cx="10217100" cy="4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457200" lvl="0" indent="-39732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31868"/>
              <a:buFont typeface="Arial"/>
              <a:buChar char="•"/>
            </a:pPr>
            <a:r>
              <a:rPr lang="en-US" sz="26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Make sure your project fits the grant purpose. One of the main reasons grants are not funded is because the request does not fit the funder’s purpose.</a:t>
            </a:r>
            <a:endParaRPr/>
          </a:p>
          <a:p>
            <a:pPr marL="76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31868"/>
              <a:buNone/>
            </a:pPr>
            <a:endParaRPr sz="2600" b="0" i="0" u="none" strike="noStrike"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457200" lvl="0" indent="-39732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31868"/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Study the funder and b</a:t>
            </a:r>
            <a:r>
              <a:rPr lang="en-US" sz="26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able to articulate how your project fits the funder’s mission, values, and priorities.</a:t>
            </a:r>
            <a:endParaRPr/>
          </a:p>
          <a:p>
            <a:pPr marL="457200" lvl="0" indent="-39732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31868"/>
              <a:buFont typeface="Arial"/>
              <a:buChar char="•"/>
            </a:pPr>
            <a:r>
              <a:rPr lang="en-US" sz="2600"/>
              <a:t>You are more likely to receive a corporate sponsorship or grant if you have their employees engaged in volunteerism.</a:t>
            </a:r>
            <a:endParaRPr/>
          </a:p>
          <a:p>
            <a:pPr marL="457200" lvl="0" indent="-39732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31868"/>
              <a:buFont typeface="Arial"/>
              <a:buChar char="•"/>
            </a:pPr>
            <a:r>
              <a:rPr lang="en-US" sz="2600"/>
              <a:t>Research credit unions, insurance companies, investment banking, large corporate (Coca Cola, Dell, etc.) and utility companies.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42857"/>
              <a:buFont typeface="Arial"/>
              <a:buNone/>
            </a:pPr>
            <a:endParaRPr/>
          </a:p>
          <a:p>
            <a:pPr marL="55880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42857"/>
              <a:buNone/>
            </a:pPr>
            <a:endParaRPr u="sng">
              <a:solidFill>
                <a:schemeClr val="hlink"/>
              </a:solidFill>
              <a:hlinkClick r:id="rId3"/>
            </a:endParaRPr>
          </a:p>
          <a:p>
            <a:pPr marL="55880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42857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Google Doc Funder Analysis</a:t>
            </a:r>
            <a:endParaRPr/>
          </a:p>
          <a:p>
            <a:pPr marL="55880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42857"/>
              <a:buNone/>
            </a:pPr>
            <a:endParaRPr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ct val="142857"/>
              <a:buFont typeface="Arial"/>
              <a:buNone/>
            </a:pPr>
            <a:endParaRPr sz="2400" b="0" i="0" u="none" strike="noStrike"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pic>
        <p:nvPicPr>
          <p:cNvPr id="115" name="Google Shape;11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21352" y="4459931"/>
            <a:ext cx="2162018" cy="1224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72827" y="6252241"/>
            <a:ext cx="1420491" cy="39017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2"/>
          <p:cNvSpPr txBox="1"/>
          <p:nvPr/>
        </p:nvSpPr>
        <p:spPr>
          <a:xfrm>
            <a:off x="975450" y="383400"/>
            <a:ext cx="11131500" cy="10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5191"/>
                </a:solidFill>
              </a:rPr>
              <a:t>Review: KB Top Tips – Research your potential funders (i.e., Don’t try to fit a square peg into a round hole).</a:t>
            </a:r>
            <a:endParaRPr sz="3900" b="1">
              <a:solidFill>
                <a:srgbClr val="005191"/>
              </a:solidFill>
            </a:endParaRPr>
          </a:p>
        </p:txBody>
      </p:sp>
      <p:pic>
        <p:nvPicPr>
          <p:cNvPr id="118" name="Google Shape;118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46000" y="6171350"/>
            <a:ext cx="1061600" cy="47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3"/>
          <p:cNvSpPr txBox="1">
            <a:spLocks noGrp="1"/>
          </p:cNvSpPr>
          <p:nvPr>
            <p:ph type="body" idx="1"/>
          </p:nvPr>
        </p:nvSpPr>
        <p:spPr>
          <a:xfrm>
            <a:off x="914400" y="1989862"/>
            <a:ext cx="10981035" cy="4054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Most Common Foundation Grant Question—Sets the tone</a:t>
            </a:r>
            <a:endParaRPr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For example, each of these common local foundation include this as one of their first three questions.</a:t>
            </a:r>
            <a:endParaRPr/>
          </a:p>
          <a:p>
            <a:pPr marL="91440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Dr. W.C. Swanson Foundation</a:t>
            </a:r>
            <a:endParaRPr/>
          </a:p>
          <a:p>
            <a:pPr marL="91440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Sorenson Legacy Foundation</a:t>
            </a:r>
            <a:r>
              <a:rPr lang="en-US"/>
              <a:t> </a:t>
            </a:r>
            <a:endParaRPr/>
          </a:p>
          <a:p>
            <a:pPr marL="91440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 u="sng">
                <a:solidFill>
                  <a:schemeClr val="hlink"/>
                </a:solidFill>
                <a:hlinkClick r:id="rId5"/>
              </a:rPr>
              <a:t>George and Dolores Dore' Eccles Foundation</a:t>
            </a:r>
            <a:endParaRPr/>
          </a:p>
          <a:p>
            <a:pPr marL="91440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 u="sng">
                <a:solidFill>
                  <a:schemeClr val="hlink"/>
                </a:solidFill>
                <a:hlinkClick r:id="rId6"/>
              </a:rPr>
              <a:t>Richard and Shirley Hemingway Foundation</a:t>
            </a:r>
            <a:endParaRPr/>
          </a:p>
          <a:p>
            <a:pPr marL="91440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 u="sng">
                <a:solidFill>
                  <a:schemeClr val="hlink"/>
                </a:solidFill>
                <a:hlinkClick r:id="rId7"/>
              </a:rPr>
              <a:t>Crocker Catalyst Foundation</a:t>
            </a:r>
            <a:r>
              <a:rPr lang="en-US"/>
              <a:t> </a:t>
            </a:r>
            <a:endParaRPr/>
          </a:p>
          <a:p>
            <a:pPr marL="91440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 u="sng">
                <a:solidFill>
                  <a:schemeClr val="hlink"/>
                </a:solidFill>
                <a:hlinkClick r:id="rId8"/>
              </a:rPr>
              <a:t>Cross Charitable Foundation</a:t>
            </a:r>
            <a:endParaRPr/>
          </a:p>
          <a:p>
            <a:pPr marL="91440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 u="sng">
                <a:solidFill>
                  <a:schemeClr val="hlink"/>
                </a:solidFill>
                <a:hlinkClick r:id="rId9"/>
              </a:rPr>
              <a:t>United Way of Northern Utah</a:t>
            </a:r>
            <a:r>
              <a:rPr lang="en-US"/>
              <a:t> (Organizational Overview)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/>
          </p:nvPr>
        </p:nvSpPr>
        <p:spPr>
          <a:xfrm>
            <a:off x="914400" y="493135"/>
            <a:ext cx="10981032" cy="115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91"/>
              </a:buClr>
              <a:buSzPts val="4400"/>
              <a:buFont typeface="Arial"/>
              <a:buNone/>
            </a:pPr>
            <a:r>
              <a:rPr lang="en-US" sz="3600"/>
              <a:t>Description, History &amp; Mission of Organization </a:t>
            </a:r>
            <a:br>
              <a:rPr lang="en-US" sz="3600"/>
            </a:br>
            <a:r>
              <a:rPr lang="en-US" sz="3600"/>
              <a:t>– 150 words max (3-4 sentences)</a:t>
            </a:r>
            <a:endParaRPr/>
          </a:p>
        </p:txBody>
      </p:sp>
      <p:pic>
        <p:nvPicPr>
          <p:cNvPr id="125" name="Google Shape;125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61839" y="6264433"/>
            <a:ext cx="1420491" cy="390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25650" y="6183525"/>
            <a:ext cx="1061600" cy="47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"/>
          <p:cNvSpPr txBox="1">
            <a:spLocks noGrp="1"/>
          </p:cNvSpPr>
          <p:nvPr>
            <p:ph type="body" idx="1"/>
          </p:nvPr>
        </p:nvSpPr>
        <p:spPr>
          <a:xfrm>
            <a:off x="914400" y="1989862"/>
            <a:ext cx="10980900" cy="405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444444"/>
                </a:solidFill>
                <a:highlight>
                  <a:srgbClr val="FFFFFF"/>
                </a:highlight>
              </a:rPr>
              <a:t>The Nonprofit Organization was established as a 501(c)(3) _____ years ago to directly confront the issue of _____ in our community. _______________ is a(n) (rural, urban, suburban) community located about ____ miles north of Salt Lake City. [INSERT A DATA PIECE HERE that SHOWS NEED]. We work tirelessly to fulfill our mission of _____ by:</a:t>
            </a:r>
            <a:endParaRPr sz="16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444444"/>
              </a:buClr>
              <a:buSzPts val="1600"/>
              <a:buChar char="•"/>
            </a:pPr>
            <a:r>
              <a:rPr lang="en-US" sz="1600">
                <a:solidFill>
                  <a:srgbClr val="444444"/>
                </a:solidFill>
                <a:highlight>
                  <a:srgbClr val="FFFFFF"/>
                </a:highlight>
              </a:rPr>
              <a:t>Examples of your organization’s outreach projects and strategies</a:t>
            </a:r>
            <a:endParaRPr sz="16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444444"/>
                </a:solidFill>
                <a:highlight>
                  <a:srgbClr val="FFFFFF"/>
                </a:highlight>
              </a:rPr>
              <a:t>Our proposed Nonprofit Organization Programming Project will directly contribute to our mission of addressing our community’s needs. Its objectives include:</a:t>
            </a:r>
            <a:endParaRPr sz="16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444444"/>
              </a:buClr>
              <a:buSzPts val="1600"/>
              <a:buChar char="•"/>
            </a:pPr>
            <a:r>
              <a:rPr lang="en-US" sz="1600">
                <a:solidFill>
                  <a:srgbClr val="444444"/>
                </a:solidFill>
                <a:highlight>
                  <a:srgbClr val="FFFFFF"/>
                </a:highlight>
              </a:rPr>
              <a:t>Specific objectives of your proposed program</a:t>
            </a:r>
            <a:endParaRPr sz="16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444444"/>
                </a:solidFill>
                <a:highlight>
                  <a:srgbClr val="FFFFFF"/>
                </a:highlight>
              </a:rPr>
              <a:t>The total cost of implementation for our Programming Project is ______. Of this amount, ______ has already been committed from [other funding sources, community partners, or major donors]. Your investment of ______ will complete the necessary funding needed to implement our project.</a:t>
            </a:r>
            <a:endParaRPr sz="16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n-US" sz="16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Executive Summary Template</a:t>
            </a:r>
            <a:endParaRPr sz="1600">
              <a:solidFill>
                <a:srgbClr val="444444"/>
              </a:solidFill>
              <a:highlight>
                <a:srgbClr val="FFFFFF"/>
              </a:highlight>
            </a:endParaRPr>
          </a:p>
        </p:txBody>
      </p:sp>
      <p:sp>
        <p:nvSpPr>
          <p:cNvPr id="133" name="Google Shape;133;p14"/>
          <p:cNvSpPr txBox="1">
            <a:spLocks noGrp="1"/>
          </p:cNvSpPr>
          <p:nvPr>
            <p:ph type="sldNum" idx="12"/>
          </p:nvPr>
        </p:nvSpPr>
        <p:spPr>
          <a:xfrm>
            <a:off x="9144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914400" y="493135"/>
            <a:ext cx="10980900" cy="1151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Executive Summary Template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929498"/>
      </a:dk2>
      <a:lt2>
        <a:srgbClr val="E7E6E6"/>
      </a:lt2>
      <a:accent1>
        <a:srgbClr val="004E95"/>
      </a:accent1>
      <a:accent2>
        <a:srgbClr val="649BD3"/>
      </a:accent2>
      <a:accent3>
        <a:srgbClr val="EE4638"/>
      </a:accent3>
      <a:accent4>
        <a:srgbClr val="FBB43E"/>
      </a:accent4>
      <a:accent5>
        <a:srgbClr val="4B4B4B"/>
      </a:accent5>
      <a:accent6>
        <a:srgbClr val="EA7200"/>
      </a:accent6>
      <a:hlink>
        <a:srgbClr val="004E95"/>
      </a:hlink>
      <a:folHlink>
        <a:srgbClr val="EE4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1948</Words>
  <Application>Microsoft Office PowerPoint</Application>
  <PresentationFormat>Widescreen</PresentationFormat>
  <Paragraphs>266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Noto Sans Symbols</vt:lpstr>
      <vt:lpstr>Calibri</vt:lpstr>
      <vt:lpstr>Roboto</vt:lpstr>
      <vt:lpstr>Office Theme</vt:lpstr>
      <vt:lpstr>PowerPoint Presentation</vt:lpstr>
      <vt:lpstr>PowerPoint Presentation</vt:lpstr>
      <vt:lpstr>Today’s Agenda: KB’s Top Tips</vt:lpstr>
      <vt:lpstr>Grant and Foundation Seeking Tools</vt:lpstr>
      <vt:lpstr>Required Documents</vt:lpstr>
      <vt:lpstr>KB Top Tips: Know your funder’s priorities and speak to them in your narrative</vt:lpstr>
      <vt:lpstr>PowerPoint Presentation</vt:lpstr>
      <vt:lpstr>Description, History &amp; Mission of Organization  – 150 words max (3-4 sentences)</vt:lpstr>
      <vt:lpstr>Executive Summary Template</vt:lpstr>
      <vt:lpstr>What Data Proves The Need for Your Organization or Purpose?</vt:lpstr>
      <vt:lpstr>Data &amp; Supporting Research</vt:lpstr>
      <vt:lpstr>Data &amp; Supporting Research</vt:lpstr>
      <vt:lpstr>Where to Find Data</vt:lpstr>
      <vt:lpstr>KB Top Tip: Budgets – Think of a Bank Loan  (Transparency &amp; Fiscal Responsibility)</vt:lpstr>
      <vt:lpstr>Project Budget</vt:lpstr>
      <vt:lpstr>KB Top Tips: Make Your Evaluation Plan Serve as Your Implementation Guide</vt:lpstr>
      <vt:lpstr>KB Top Tips: Continuous Improvement is Critical</vt:lpstr>
      <vt:lpstr>KB Top Tips: Create an easy to implement evaluation plan.</vt:lpstr>
      <vt:lpstr>Results Based Accountability</vt:lpstr>
      <vt:lpstr>SMART GOALS</vt:lpstr>
      <vt:lpstr>Let’s Practice: </vt:lpstr>
      <vt:lpstr>KB Top Tips: Partnerships and LOS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Abby Monroe</dc:creator>
  <cp:lastModifiedBy>Abby Monroe</cp:lastModifiedBy>
  <cp:revision>1</cp:revision>
  <dcterms:modified xsi:type="dcterms:W3CDTF">2023-11-21T18:17:05Z</dcterms:modified>
</cp:coreProperties>
</file>