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Roboto 1" charset="1" panose="02000000000000000000"/>
      <p:regular r:id="rId10"/>
    </p:embeddedFont>
    <p:embeddedFont>
      <p:font typeface="Roboto 2" charset="1" panose="02000000000000000000"/>
      <p:regular r:id="rId11"/>
    </p:embeddedFont>
    <p:embeddedFont>
      <p:font typeface="League Gothic" charset="1" panose="0000050000000000000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slides/slide1.xml" Type="http://schemas.openxmlformats.org/officeDocument/2006/relationships/slide"/><Relationship Id="rId14" Target="slides/slide2.xml" Type="http://schemas.openxmlformats.org/officeDocument/2006/relationships/slide"/><Relationship Id="rId15" Target="slides/slide3.xml" Type="http://schemas.openxmlformats.org/officeDocument/2006/relationships/slide"/><Relationship Id="rId16" Target="slides/slide4.xml" Type="http://schemas.openxmlformats.org/officeDocument/2006/relationships/slide"/><Relationship Id="rId17" Target="slides/slide5.xml" Type="http://schemas.openxmlformats.org/officeDocument/2006/relationships/slide"/><Relationship Id="rId18" Target="slides/slide6.xml" Type="http://schemas.openxmlformats.org/officeDocument/2006/relationships/slide"/><Relationship Id="rId19" Target="slides/slide7.xml" Type="http://schemas.openxmlformats.org/officeDocument/2006/relationships/slide"/><Relationship Id="rId2" Target="presProps.xml" Type="http://schemas.openxmlformats.org/officeDocument/2006/relationships/presProps"/><Relationship Id="rId20" Target="slides/slide8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.jpe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jpeg" Type="http://schemas.openxmlformats.org/officeDocument/2006/relationships/image"/><Relationship Id="rId3" Target="../media/image4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2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jpeg" Type="http://schemas.openxmlformats.org/officeDocument/2006/relationships/image"/><Relationship Id="rId3" Target="../media/image6.jpe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jpeg" Type="http://schemas.openxmlformats.org/officeDocument/2006/relationships/image"/><Relationship Id="rId3" Target="../media/image2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jpeg" Type="http://schemas.openxmlformats.org/officeDocument/2006/relationships/image"/><Relationship Id="rId3" Target="../media/image8.jpe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jpeg" Type="http://schemas.openxmlformats.org/officeDocument/2006/relationships/image"/><Relationship Id="rId3" Target="../media/image2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867398" y="-690141"/>
            <a:ext cx="20745573" cy="11667282"/>
            <a:chOff x="0" y="0"/>
            <a:chExt cx="37993805" cy="2136766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37993805" cy="21367663"/>
            </a:xfrm>
            <a:custGeom>
              <a:avLst/>
              <a:gdLst/>
              <a:ahLst/>
              <a:cxnLst/>
              <a:rect r="r" b="b" t="t" l="l"/>
              <a:pathLst>
                <a:path h="21367663" w="37993805">
                  <a:moveTo>
                    <a:pt x="37993805" y="512414"/>
                  </a:moveTo>
                  <a:lnTo>
                    <a:pt x="37993805" y="20855249"/>
                  </a:lnTo>
                  <a:cubicBezTo>
                    <a:pt x="37993805" y="21138358"/>
                    <a:pt x="37709013" y="21367663"/>
                    <a:pt x="37357394" y="21367663"/>
                  </a:cubicBezTo>
                  <a:lnTo>
                    <a:pt x="636412" y="21367663"/>
                  </a:lnTo>
                  <a:cubicBezTo>
                    <a:pt x="284794" y="21367663"/>
                    <a:pt x="0" y="21138358"/>
                    <a:pt x="0" y="20855249"/>
                  </a:cubicBezTo>
                  <a:lnTo>
                    <a:pt x="0" y="512414"/>
                  </a:lnTo>
                  <a:cubicBezTo>
                    <a:pt x="0" y="229305"/>
                    <a:pt x="284794" y="0"/>
                    <a:pt x="636412" y="0"/>
                  </a:cubicBezTo>
                  <a:lnTo>
                    <a:pt x="37357394" y="0"/>
                  </a:lnTo>
                  <a:cubicBezTo>
                    <a:pt x="37709013" y="0"/>
                    <a:pt x="37993805" y="229305"/>
                    <a:pt x="37993805" y="512414"/>
                  </a:cubicBezTo>
                  <a:close/>
                </a:path>
              </a:pathLst>
            </a:custGeom>
            <a:blipFill>
              <a:blip r:embed="rId2"/>
              <a:stretch>
                <a:fillRect l="-12522" t="-7126" r="0" b="-5599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10098666" y="2209768"/>
            <a:ext cx="7837499" cy="67075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Roboto 1"/>
              </a:rPr>
              <a:t>Beth was homeless for three years and had not been attending school. </a:t>
            </a:r>
            <a:r>
              <a:rPr lang="en-US" sz="3300">
                <a:solidFill>
                  <a:srgbClr val="000000"/>
                </a:solidFill>
                <a:latin typeface="Roboto 1"/>
              </a:rPr>
              <a:t>When life became more stable at home, she re-entered the school system, but really struggled getting back into the rhythm of homework and attending school.</a:t>
            </a:r>
          </a:p>
          <a:p>
            <a:pPr algn="ctr">
              <a:lnSpc>
                <a:spcPts val="2574"/>
              </a:lnSpc>
            </a:pPr>
          </a:p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>
                <a:solidFill>
                  <a:srgbClr val="000000"/>
                </a:solidFill>
                <a:latin typeface="Roboto 1"/>
              </a:rPr>
              <a:t>An AmeriCorps member from the UWNU Student Success Program was able to work with Beth one-on-one to overcome her unique challenges. By the end of the year Beth was passing ALL of her classes!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2633573" y="-295275"/>
            <a:ext cx="2604343" cy="25812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001"/>
              </a:lnSpc>
            </a:pPr>
            <a:r>
              <a:rPr lang="en-US" sz="15001">
                <a:solidFill>
                  <a:srgbClr val="005191"/>
                </a:solidFill>
                <a:latin typeface="League Gothic"/>
              </a:rPr>
              <a:t>BETH</a:t>
            </a:r>
          </a:p>
        </p:txBody>
      </p:sp>
      <p:sp>
        <p:nvSpPr>
          <p:cNvPr name="Freeform 6" id="6"/>
          <p:cNvSpPr/>
          <p:nvPr/>
        </p:nvSpPr>
        <p:spPr>
          <a:xfrm flipH="false" flipV="false" rot="0">
            <a:off x="15654162" y="9403642"/>
            <a:ext cx="2282003" cy="862090"/>
          </a:xfrm>
          <a:custGeom>
            <a:avLst/>
            <a:gdLst/>
            <a:ahLst/>
            <a:cxnLst/>
            <a:rect r="r" b="b" t="t" l="l"/>
            <a:pathLst>
              <a:path h="862090" w="2282003">
                <a:moveTo>
                  <a:pt x="0" y="0"/>
                </a:moveTo>
                <a:lnTo>
                  <a:pt x="2282003" y="0"/>
                </a:lnTo>
                <a:lnTo>
                  <a:pt x="2282003" y="862090"/>
                </a:lnTo>
                <a:lnTo>
                  <a:pt x="0" y="8620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9935325" y="9441742"/>
            <a:ext cx="5664667" cy="7372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77"/>
              </a:lnSpc>
            </a:pPr>
            <a:r>
              <a:rPr lang="en-US" sz="2777">
                <a:solidFill>
                  <a:srgbClr val="FF443B"/>
                </a:solidFill>
                <a:latin typeface="Roboto 2"/>
              </a:rPr>
              <a:t>Change</a:t>
            </a:r>
          </a:p>
          <a:p>
            <a:pPr>
              <a:lnSpc>
                <a:spcPts val="2777"/>
              </a:lnSpc>
            </a:pPr>
            <a:r>
              <a:rPr lang="en-US" sz="2777">
                <a:solidFill>
                  <a:srgbClr val="FF443B"/>
                </a:solidFill>
                <a:latin typeface="Roboto 2"/>
              </a:rPr>
              <a:t>                               together.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200648" y="9447935"/>
            <a:ext cx="2966593" cy="365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55"/>
              </a:lnSpc>
            </a:pPr>
            <a:r>
              <a:rPr lang="en-US" sz="2110">
                <a:solidFill>
                  <a:srgbClr val="F57814"/>
                </a:solidFill>
                <a:latin typeface="Roboto 1"/>
              </a:rPr>
              <a:t>doesn't just happen.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1177656" y="9787062"/>
            <a:ext cx="1628102" cy="365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55"/>
              </a:lnSpc>
            </a:pPr>
            <a:r>
              <a:rPr lang="en-US" sz="2110">
                <a:solidFill>
                  <a:srgbClr val="F57814"/>
                </a:solidFill>
                <a:latin typeface="Roboto 1"/>
              </a:rPr>
              <a:t>We create it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-289899"/>
            <a:ext cx="11244099" cy="10866798"/>
            <a:chOff x="0" y="0"/>
            <a:chExt cx="21976139" cy="2123871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976139" cy="21238719"/>
            </a:xfrm>
            <a:custGeom>
              <a:avLst/>
              <a:gdLst/>
              <a:ahLst/>
              <a:cxnLst/>
              <a:rect r="r" b="b" t="t" l="l"/>
              <a:pathLst>
                <a:path h="21238719" w="21976139">
                  <a:moveTo>
                    <a:pt x="21976139" y="509322"/>
                  </a:moveTo>
                  <a:lnTo>
                    <a:pt x="21976139" y="20729397"/>
                  </a:lnTo>
                  <a:cubicBezTo>
                    <a:pt x="21976139" y="21010797"/>
                    <a:pt x="21811411" y="21238719"/>
                    <a:pt x="21608030" y="21238719"/>
                  </a:cubicBezTo>
                  <a:lnTo>
                    <a:pt x="368110" y="21238719"/>
                  </a:lnTo>
                  <a:cubicBezTo>
                    <a:pt x="164729" y="21238719"/>
                    <a:pt x="0" y="21010797"/>
                    <a:pt x="0" y="20729397"/>
                  </a:cubicBezTo>
                  <a:lnTo>
                    <a:pt x="0" y="509322"/>
                  </a:lnTo>
                  <a:cubicBezTo>
                    <a:pt x="0" y="227922"/>
                    <a:pt x="164729" y="0"/>
                    <a:pt x="368110" y="0"/>
                  </a:cubicBezTo>
                  <a:lnTo>
                    <a:pt x="21608030" y="0"/>
                  </a:lnTo>
                  <a:cubicBezTo>
                    <a:pt x="21811411" y="0"/>
                    <a:pt x="21976139" y="227922"/>
                    <a:pt x="21976139" y="509322"/>
                  </a:cubicBezTo>
                  <a:close/>
                </a:path>
              </a:pathLst>
            </a:custGeom>
            <a:blipFill>
              <a:blip r:embed="rId2"/>
              <a:stretch>
                <a:fillRect l="-55461" t="0" r="-18751" b="-325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11430548" y="1569887"/>
            <a:ext cx="6600773" cy="77292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Roboto 1"/>
              </a:rPr>
              <a:t>Children in our community are entering school unprepared to learn. Less than half of 3rd graders in Northern Utah are reading at grade level.</a:t>
            </a:r>
            <a:r>
              <a:rPr lang="en-US" sz="3000">
                <a:solidFill>
                  <a:srgbClr val="000000"/>
                </a:solidFill>
                <a:latin typeface="Roboto 1"/>
              </a:rPr>
              <a:t> </a:t>
            </a:r>
          </a:p>
          <a:p>
            <a:pPr algn="ctr">
              <a:lnSpc>
                <a:spcPts val="3630"/>
              </a:lnSpc>
            </a:pPr>
          </a:p>
          <a:p>
            <a:pPr algn="ctr">
              <a:lnSpc>
                <a:spcPts val="4620"/>
              </a:lnSpc>
            </a:pPr>
            <a:r>
              <a:rPr lang="en-US" sz="3300">
                <a:solidFill>
                  <a:srgbClr val="000000"/>
                </a:solidFill>
                <a:latin typeface="Roboto 1"/>
                <a:ea typeface="Roboto 1"/>
              </a:rPr>
              <a:t>United Way of Northern Ut﻿ah funds local nonprofits, offers volunteer-run services, and develops early childhood education partnerships to help children be prepared for kindergarten. </a:t>
            </a:r>
          </a:p>
          <a:p>
            <a:pPr algn="ctr">
              <a:lnSpc>
                <a:spcPts val="3630"/>
              </a:lnSpc>
            </a:pPr>
          </a:p>
          <a:p>
            <a:pPr algn="ctr">
              <a:lnSpc>
                <a:spcPts val="4759"/>
              </a:lnSpc>
              <a:spcBef>
                <a:spcPct val="0"/>
              </a:spcBef>
            </a:pPr>
            <a:r>
              <a:rPr lang="en-US" sz="3399">
                <a:solidFill>
                  <a:srgbClr val="539ED0"/>
                </a:solidFill>
                <a:latin typeface="Roboto 2"/>
              </a:rPr>
              <a:t>You can LIVE UNITED by giving $10/month. 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300022" y="240291"/>
            <a:ext cx="17731300" cy="1035699"/>
            <a:chOff x="0" y="0"/>
            <a:chExt cx="4669972" cy="27277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669972" cy="272777"/>
            </a:xfrm>
            <a:custGeom>
              <a:avLst/>
              <a:gdLst/>
              <a:ahLst/>
              <a:cxnLst/>
              <a:rect r="r" b="b" t="t" l="l"/>
              <a:pathLst>
                <a:path h="272777" w="4669972">
                  <a:moveTo>
                    <a:pt x="22268" y="0"/>
                  </a:moveTo>
                  <a:lnTo>
                    <a:pt x="4647704" y="0"/>
                  </a:lnTo>
                  <a:cubicBezTo>
                    <a:pt x="4653610" y="0"/>
                    <a:pt x="4659274" y="2346"/>
                    <a:pt x="4663450" y="6522"/>
                  </a:cubicBezTo>
                  <a:cubicBezTo>
                    <a:pt x="4667626" y="10698"/>
                    <a:pt x="4669972" y="16362"/>
                    <a:pt x="4669972" y="22268"/>
                  </a:cubicBezTo>
                  <a:lnTo>
                    <a:pt x="4669972" y="250509"/>
                  </a:lnTo>
                  <a:cubicBezTo>
                    <a:pt x="4669972" y="256415"/>
                    <a:pt x="4667626" y="262079"/>
                    <a:pt x="4663450" y="266255"/>
                  </a:cubicBezTo>
                  <a:cubicBezTo>
                    <a:pt x="4659274" y="270431"/>
                    <a:pt x="4653610" y="272777"/>
                    <a:pt x="4647704" y="272777"/>
                  </a:cubicBezTo>
                  <a:lnTo>
                    <a:pt x="22268" y="272777"/>
                  </a:lnTo>
                  <a:cubicBezTo>
                    <a:pt x="16362" y="272777"/>
                    <a:pt x="10698" y="270431"/>
                    <a:pt x="6522" y="266255"/>
                  </a:cubicBezTo>
                  <a:cubicBezTo>
                    <a:pt x="2346" y="262079"/>
                    <a:pt x="0" y="256415"/>
                    <a:pt x="0" y="250509"/>
                  </a:cubicBezTo>
                  <a:lnTo>
                    <a:pt x="0" y="22268"/>
                  </a:lnTo>
                  <a:cubicBezTo>
                    <a:pt x="0" y="16362"/>
                    <a:pt x="2346" y="10698"/>
                    <a:pt x="6522" y="6522"/>
                  </a:cubicBezTo>
                  <a:cubicBezTo>
                    <a:pt x="10698" y="2346"/>
                    <a:pt x="16362" y="0"/>
                    <a:pt x="22268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4669972" cy="32040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55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300022" y="341895"/>
            <a:ext cx="17731300" cy="8705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6000">
                <a:solidFill>
                  <a:srgbClr val="FFB351"/>
                </a:solidFill>
                <a:latin typeface="League Gothic"/>
              </a:rPr>
              <a:t>TOGETHER, WE CAN HELP PREPARE CHILDREN TO SUCCEED IN BOTH SCHOOL AND LIFE.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5918125" y="9488681"/>
            <a:ext cx="2113196" cy="798319"/>
          </a:xfrm>
          <a:custGeom>
            <a:avLst/>
            <a:gdLst/>
            <a:ahLst/>
            <a:cxnLst/>
            <a:rect r="r" b="b" t="t" l="l"/>
            <a:pathLst>
              <a:path h="798319" w="2113196">
                <a:moveTo>
                  <a:pt x="0" y="0"/>
                </a:moveTo>
                <a:lnTo>
                  <a:pt x="2113196" y="0"/>
                </a:lnTo>
                <a:lnTo>
                  <a:pt x="2113196" y="798319"/>
                </a:lnTo>
                <a:lnTo>
                  <a:pt x="0" y="7983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654162" y="9424910"/>
            <a:ext cx="2282003" cy="862090"/>
          </a:xfrm>
          <a:custGeom>
            <a:avLst/>
            <a:gdLst/>
            <a:ahLst/>
            <a:cxnLst/>
            <a:rect r="r" b="b" t="t" l="l"/>
            <a:pathLst>
              <a:path h="862090" w="2282003">
                <a:moveTo>
                  <a:pt x="0" y="0"/>
                </a:moveTo>
                <a:lnTo>
                  <a:pt x="2282003" y="0"/>
                </a:lnTo>
                <a:lnTo>
                  <a:pt x="2282003" y="862090"/>
                </a:lnTo>
                <a:lnTo>
                  <a:pt x="0" y="8620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098666" y="2349807"/>
            <a:ext cx="7837499" cy="65932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3300" spc="49">
                <a:solidFill>
                  <a:srgbClr val="000000"/>
                </a:solidFill>
                <a:latin typeface="Roboto 1"/>
              </a:rPr>
              <a:t>Kyle has a degenerative disease that affects his peripheral vision. </a:t>
            </a:r>
            <a:r>
              <a:rPr lang="en-US" sz="3300" spc="49">
                <a:solidFill>
                  <a:srgbClr val="000000"/>
                </a:solidFill>
                <a:latin typeface="Roboto 1"/>
              </a:rPr>
              <a:t>He struggles to go anywhere. Because of this, he stopped visiting the local food pantry.</a:t>
            </a:r>
          </a:p>
          <a:p>
            <a:pPr algn="ctr">
              <a:lnSpc>
                <a:spcPts val="1650"/>
              </a:lnSpc>
            </a:pPr>
          </a:p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 spc="49">
                <a:solidFill>
                  <a:srgbClr val="000000"/>
                </a:solidFill>
                <a:latin typeface="Roboto 1"/>
              </a:rPr>
              <a:t>For a month, Kyle struggled to have enough food for himself. Now, through 211's Last Mile Delivery, he receives a food box from a local church pantry. He no longer needs to go to the pantry and he is able to receive food at his home.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3122692" y="-295275"/>
            <a:ext cx="2512814" cy="2581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000"/>
              </a:lnSpc>
            </a:pPr>
            <a:r>
              <a:rPr lang="en-US" sz="15000">
                <a:solidFill>
                  <a:srgbClr val="005191"/>
                </a:solidFill>
                <a:latin typeface="League Gothic"/>
              </a:rPr>
              <a:t>KYLE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0098666" y="9506357"/>
            <a:ext cx="5664667" cy="7372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77"/>
              </a:lnSpc>
            </a:pPr>
            <a:r>
              <a:rPr lang="en-US" sz="2777">
                <a:solidFill>
                  <a:srgbClr val="FFB351"/>
                </a:solidFill>
                <a:latin typeface="Roboto 2"/>
              </a:rPr>
              <a:t>Change</a:t>
            </a:r>
          </a:p>
          <a:p>
            <a:pPr>
              <a:lnSpc>
                <a:spcPts val="2777"/>
              </a:lnSpc>
            </a:pPr>
            <a:r>
              <a:rPr lang="en-US" sz="2777">
                <a:solidFill>
                  <a:srgbClr val="FFB351"/>
                </a:solidFill>
                <a:latin typeface="Roboto 2"/>
              </a:rPr>
              <a:t>                               together. 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11363989" y="9512550"/>
            <a:ext cx="2966593" cy="365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55"/>
              </a:lnSpc>
            </a:pPr>
            <a:r>
              <a:rPr lang="en-US" sz="2110">
                <a:solidFill>
                  <a:srgbClr val="539ED0"/>
                </a:solidFill>
                <a:latin typeface="Roboto 1"/>
              </a:rPr>
              <a:t>doesn't just happen.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1340997" y="9851677"/>
            <a:ext cx="1628102" cy="365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55"/>
              </a:lnSpc>
            </a:pPr>
            <a:r>
              <a:rPr lang="en-US" sz="2110">
                <a:solidFill>
                  <a:srgbClr val="539ED0"/>
                </a:solidFill>
                <a:latin typeface="Roboto 1"/>
              </a:rPr>
              <a:t>We create it</a:t>
            </a:r>
          </a:p>
        </p:txBody>
      </p:sp>
      <p:grpSp>
        <p:nvGrpSpPr>
          <p:cNvPr name="Group 8" id="8"/>
          <p:cNvGrpSpPr/>
          <p:nvPr/>
        </p:nvGrpSpPr>
        <p:grpSpPr>
          <a:xfrm rot="0">
            <a:off x="-1077787" y="-403438"/>
            <a:ext cx="10955962" cy="11093877"/>
            <a:chOff x="0" y="0"/>
            <a:chExt cx="20974687" cy="21238719"/>
          </a:xfrm>
        </p:grpSpPr>
        <p:sp>
          <p:nvSpPr>
            <p:cNvPr name="Freeform 9" id="9"/>
            <p:cNvSpPr/>
            <p:nvPr/>
          </p:nvSpPr>
          <p:spPr>
            <a:xfrm flipH="true" flipV="false" rot="0">
              <a:off x="0" y="0"/>
              <a:ext cx="20974687" cy="21238719"/>
            </a:xfrm>
            <a:custGeom>
              <a:avLst/>
              <a:gdLst/>
              <a:ahLst/>
              <a:cxnLst/>
              <a:rect r="r" b="b" t="t" l="l"/>
              <a:pathLst>
                <a:path h="21238719" w="20974687">
                  <a:moveTo>
                    <a:pt x="0" y="509322"/>
                  </a:moveTo>
                  <a:lnTo>
                    <a:pt x="0" y="20729397"/>
                  </a:lnTo>
                  <a:cubicBezTo>
                    <a:pt x="0" y="21010797"/>
                    <a:pt x="157221" y="21238719"/>
                    <a:pt x="351335" y="21238719"/>
                  </a:cubicBezTo>
                  <a:lnTo>
                    <a:pt x="20623352" y="21238719"/>
                  </a:lnTo>
                  <a:cubicBezTo>
                    <a:pt x="20817465" y="21238719"/>
                    <a:pt x="20974687" y="21010797"/>
                    <a:pt x="20974687" y="20729397"/>
                  </a:cubicBezTo>
                  <a:lnTo>
                    <a:pt x="20974687" y="509322"/>
                  </a:lnTo>
                  <a:cubicBezTo>
                    <a:pt x="20974687" y="227922"/>
                    <a:pt x="20817465" y="0"/>
                    <a:pt x="20623352" y="0"/>
                  </a:cubicBezTo>
                  <a:lnTo>
                    <a:pt x="351335" y="0"/>
                  </a:lnTo>
                  <a:cubicBezTo>
                    <a:pt x="157221" y="0"/>
                    <a:pt x="0" y="227922"/>
                    <a:pt x="0" y="509322"/>
                  </a:cubicBezTo>
                  <a:close/>
                </a:path>
              </a:pathLst>
            </a:custGeom>
            <a:blipFill>
              <a:blip r:embed="rId3"/>
              <a:stretch>
                <a:fillRect l="-25991" t="0" r="-25991" b="0"/>
              </a:stretch>
            </a:blipFill>
          </p:spPr>
        </p:sp>
      </p:grpSp>
    </p:spTree>
  </p:cSld>
  <p:clrMapOvr>
    <a:masterClrMapping/>
  </p:clrMapOvr>
  <p:transition spd="slow">
    <p:push dir="l"/>
  </p:transition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91078" y="-579798"/>
            <a:ext cx="11013494" cy="11093877"/>
            <a:chOff x="0" y="0"/>
            <a:chExt cx="21084831" cy="2123871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084831" cy="21238719"/>
            </a:xfrm>
            <a:custGeom>
              <a:avLst/>
              <a:gdLst/>
              <a:ahLst/>
              <a:cxnLst/>
              <a:rect r="r" b="b" t="t" l="l"/>
              <a:pathLst>
                <a:path h="21238719" w="21084831">
                  <a:moveTo>
                    <a:pt x="21084831" y="509322"/>
                  </a:moveTo>
                  <a:lnTo>
                    <a:pt x="21084831" y="20729397"/>
                  </a:lnTo>
                  <a:cubicBezTo>
                    <a:pt x="21084831" y="21010797"/>
                    <a:pt x="20926783" y="21238719"/>
                    <a:pt x="20731651" y="21238719"/>
                  </a:cubicBezTo>
                  <a:lnTo>
                    <a:pt x="353180" y="21238719"/>
                  </a:lnTo>
                  <a:cubicBezTo>
                    <a:pt x="158048" y="21238719"/>
                    <a:pt x="0" y="21010797"/>
                    <a:pt x="0" y="20729397"/>
                  </a:cubicBezTo>
                  <a:lnTo>
                    <a:pt x="0" y="509322"/>
                  </a:lnTo>
                  <a:cubicBezTo>
                    <a:pt x="0" y="227922"/>
                    <a:pt x="158048" y="0"/>
                    <a:pt x="353180" y="0"/>
                  </a:cubicBezTo>
                  <a:lnTo>
                    <a:pt x="20731651" y="0"/>
                  </a:lnTo>
                  <a:cubicBezTo>
                    <a:pt x="20926783" y="0"/>
                    <a:pt x="21084831" y="227922"/>
                    <a:pt x="21084831" y="509322"/>
                  </a:cubicBezTo>
                  <a:close/>
                </a:path>
              </a:pathLst>
            </a:custGeom>
            <a:blipFill>
              <a:blip r:embed="rId2"/>
              <a:stretch>
                <a:fillRect l="-26018" t="0" r="-25170" b="0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5749318" y="9424910"/>
            <a:ext cx="2282003" cy="862090"/>
          </a:xfrm>
          <a:custGeom>
            <a:avLst/>
            <a:gdLst/>
            <a:ahLst/>
            <a:cxnLst/>
            <a:rect r="r" b="b" t="t" l="l"/>
            <a:pathLst>
              <a:path h="862090" w="2282003">
                <a:moveTo>
                  <a:pt x="0" y="0"/>
                </a:moveTo>
                <a:lnTo>
                  <a:pt x="2282003" y="0"/>
                </a:lnTo>
                <a:lnTo>
                  <a:pt x="2282003" y="862090"/>
                </a:lnTo>
                <a:lnTo>
                  <a:pt x="0" y="8620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53353" y="240291"/>
            <a:ext cx="17777969" cy="1035699"/>
            <a:chOff x="0" y="0"/>
            <a:chExt cx="4682263" cy="27277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682263" cy="272777"/>
            </a:xfrm>
            <a:custGeom>
              <a:avLst/>
              <a:gdLst/>
              <a:ahLst/>
              <a:cxnLst/>
              <a:rect r="r" b="b" t="t" l="l"/>
              <a:pathLst>
                <a:path h="272777" w="4682263">
                  <a:moveTo>
                    <a:pt x="22209" y="0"/>
                  </a:moveTo>
                  <a:lnTo>
                    <a:pt x="4660054" y="0"/>
                  </a:lnTo>
                  <a:cubicBezTo>
                    <a:pt x="4672320" y="0"/>
                    <a:pt x="4682263" y="9943"/>
                    <a:pt x="4682263" y="22209"/>
                  </a:cubicBezTo>
                  <a:lnTo>
                    <a:pt x="4682263" y="250567"/>
                  </a:lnTo>
                  <a:cubicBezTo>
                    <a:pt x="4682263" y="262833"/>
                    <a:pt x="4672320" y="272777"/>
                    <a:pt x="4660054" y="272777"/>
                  </a:cubicBezTo>
                  <a:lnTo>
                    <a:pt x="22209" y="272777"/>
                  </a:lnTo>
                  <a:cubicBezTo>
                    <a:pt x="9943" y="272777"/>
                    <a:pt x="0" y="262833"/>
                    <a:pt x="0" y="250567"/>
                  </a:cubicBezTo>
                  <a:lnTo>
                    <a:pt x="0" y="22209"/>
                  </a:lnTo>
                  <a:cubicBezTo>
                    <a:pt x="0" y="9943"/>
                    <a:pt x="9943" y="0"/>
                    <a:pt x="2220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4682263" cy="32040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55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11009092" y="1496398"/>
            <a:ext cx="6810783" cy="7702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Roboto 1"/>
              </a:rPr>
              <a:t>There are significant and persistent differences in academic performance between diverse groups of students.</a:t>
            </a:r>
          </a:p>
          <a:p>
            <a:pPr algn="ctr">
              <a:lnSpc>
                <a:spcPts val="3535"/>
              </a:lnSpc>
            </a:pPr>
          </a:p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Roboto 1"/>
              </a:rPr>
              <a:t>Tutoring and mentorships helps students stay on track and ensures every student can be successful in school. </a:t>
            </a:r>
          </a:p>
          <a:p>
            <a:pPr algn="ctr">
              <a:lnSpc>
                <a:spcPts val="3535"/>
              </a:lnSpc>
            </a:pPr>
          </a:p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539ED0"/>
                </a:solidFill>
                <a:latin typeface="Roboto 2"/>
              </a:rPr>
              <a:t>You can LIVE UNITED and change the lives of students in Northern Utah by donating $25/month.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53353" y="371115"/>
            <a:ext cx="17777969" cy="8572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720"/>
              </a:lnSpc>
            </a:pPr>
            <a:r>
              <a:rPr lang="en-US" sz="5600">
                <a:solidFill>
                  <a:srgbClr val="FFB351"/>
                </a:solidFill>
                <a:latin typeface="League Gothic"/>
              </a:rPr>
              <a:t>TOGETHER, WE CAN HELP STUDENTS SUCCEED BOTH ACADEMICALLY AND IN DAY-TO-DAY LIFE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1009092" y="9463010"/>
            <a:ext cx="5664667" cy="7372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77"/>
              </a:lnSpc>
            </a:pPr>
            <a:r>
              <a:rPr lang="en-US" sz="2777">
                <a:solidFill>
                  <a:srgbClr val="FFB351"/>
                </a:solidFill>
                <a:latin typeface="Roboto 2"/>
              </a:rPr>
              <a:t>Change</a:t>
            </a:r>
          </a:p>
          <a:p>
            <a:pPr>
              <a:lnSpc>
                <a:spcPts val="2777"/>
              </a:lnSpc>
            </a:pPr>
            <a:r>
              <a:rPr lang="en-US" sz="2777">
                <a:solidFill>
                  <a:srgbClr val="FFB351"/>
                </a:solidFill>
                <a:latin typeface="Roboto 2"/>
              </a:rPr>
              <a:t>                               together.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274415" y="9469203"/>
            <a:ext cx="2966593" cy="365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55"/>
              </a:lnSpc>
            </a:pPr>
            <a:r>
              <a:rPr lang="en-US" sz="2110">
                <a:solidFill>
                  <a:srgbClr val="539ED0"/>
                </a:solidFill>
                <a:latin typeface="Roboto 1"/>
              </a:rPr>
              <a:t>doesn't just happen.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2251423" y="9808330"/>
            <a:ext cx="1628102" cy="365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55"/>
              </a:lnSpc>
            </a:pPr>
            <a:r>
              <a:rPr lang="en-US" sz="2110">
                <a:solidFill>
                  <a:srgbClr val="539ED0"/>
                </a:solidFill>
                <a:latin typeface="Roboto 1"/>
              </a:rPr>
              <a:t>We create it</a:t>
            </a:r>
          </a:p>
        </p:txBody>
      </p:sp>
    </p:spTree>
  </p:cSld>
  <p:clrMapOvr>
    <a:masterClrMapping/>
  </p:clrMapOvr>
  <p:transition spd="slow">
    <p:push dir="l"/>
  </p:transition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654162" y="9424910"/>
            <a:ext cx="2282003" cy="862090"/>
          </a:xfrm>
          <a:custGeom>
            <a:avLst/>
            <a:gdLst/>
            <a:ahLst/>
            <a:cxnLst/>
            <a:rect r="r" b="b" t="t" l="l"/>
            <a:pathLst>
              <a:path h="862090" w="2282003">
                <a:moveTo>
                  <a:pt x="0" y="0"/>
                </a:moveTo>
                <a:lnTo>
                  <a:pt x="2282003" y="0"/>
                </a:lnTo>
                <a:lnTo>
                  <a:pt x="2282003" y="862090"/>
                </a:lnTo>
                <a:lnTo>
                  <a:pt x="0" y="8620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077787" y="-403438"/>
            <a:ext cx="10955962" cy="11093877"/>
            <a:chOff x="0" y="0"/>
            <a:chExt cx="20974687" cy="2123871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974687" cy="21238719"/>
            </a:xfrm>
            <a:custGeom>
              <a:avLst/>
              <a:gdLst/>
              <a:ahLst/>
              <a:cxnLst/>
              <a:rect r="r" b="b" t="t" l="l"/>
              <a:pathLst>
                <a:path h="21238719" w="20974687">
                  <a:moveTo>
                    <a:pt x="20974687" y="509322"/>
                  </a:moveTo>
                  <a:lnTo>
                    <a:pt x="20974687" y="20729397"/>
                  </a:lnTo>
                  <a:cubicBezTo>
                    <a:pt x="20974687" y="21010797"/>
                    <a:pt x="20817466" y="21238719"/>
                    <a:pt x="20623352" y="21238719"/>
                  </a:cubicBezTo>
                  <a:lnTo>
                    <a:pt x="351335" y="21238719"/>
                  </a:lnTo>
                  <a:cubicBezTo>
                    <a:pt x="157222" y="21238719"/>
                    <a:pt x="0" y="21010797"/>
                    <a:pt x="0" y="20729397"/>
                  </a:cubicBezTo>
                  <a:lnTo>
                    <a:pt x="0" y="509322"/>
                  </a:lnTo>
                  <a:cubicBezTo>
                    <a:pt x="0" y="227922"/>
                    <a:pt x="157222" y="0"/>
                    <a:pt x="351335" y="0"/>
                  </a:cubicBezTo>
                  <a:lnTo>
                    <a:pt x="20623352" y="0"/>
                  </a:lnTo>
                  <a:cubicBezTo>
                    <a:pt x="20817466" y="0"/>
                    <a:pt x="20974687" y="227922"/>
                    <a:pt x="20974687" y="509322"/>
                  </a:cubicBezTo>
                  <a:close/>
                </a:path>
              </a:pathLst>
            </a:custGeom>
            <a:blipFill>
              <a:blip r:embed="rId3"/>
              <a:stretch>
                <a:fillRect l="0" t="-39453" r="0" b="-8681"/>
              </a:stretch>
            </a:blipFill>
          </p:spPr>
        </p:sp>
      </p:grpSp>
      <p:sp>
        <p:nvSpPr>
          <p:cNvPr name="TextBox 5" id="5"/>
          <p:cNvSpPr txBox="true"/>
          <p:nvPr/>
        </p:nvSpPr>
        <p:spPr>
          <a:xfrm rot="0">
            <a:off x="10034611" y="2076403"/>
            <a:ext cx="7901554" cy="7764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3300">
                <a:solidFill>
                  <a:srgbClr val="000000"/>
                </a:solidFill>
                <a:latin typeface="Roboto 1"/>
              </a:rPr>
              <a:t>Carla is a single mother of two little girls. She had been so worried about providing basic necessities that preparing her daughters for kindergarten was not even on her mind.</a:t>
            </a:r>
            <a:r>
              <a:rPr lang="en-US" sz="3300">
                <a:solidFill>
                  <a:srgbClr val="000000"/>
                </a:solidFill>
                <a:latin typeface="Roboto 1"/>
              </a:rPr>
              <a:t> </a:t>
            </a:r>
          </a:p>
          <a:p>
            <a:pPr algn="ctr">
              <a:lnSpc>
                <a:spcPts val="1749"/>
              </a:lnSpc>
            </a:pPr>
          </a:p>
          <a:p>
            <a:pPr algn="ctr">
              <a:lnSpc>
                <a:spcPts val="4620"/>
              </a:lnSpc>
            </a:pPr>
            <a:r>
              <a:rPr lang="en-US" sz="3300">
                <a:solidFill>
                  <a:srgbClr val="000000"/>
                </a:solidFill>
                <a:latin typeface="Roboto 1"/>
              </a:rPr>
              <a:t>After signing up for Welcome Baby, a home visitor came to Carla’s home monthly to provide support. The Welcome Baby learning kits and free books provided in-home educational opportunities, which allowed Carla’s daughters to achieve critical developmental milestones. </a:t>
            </a:r>
          </a:p>
          <a:p>
            <a:pPr algn="ctr">
              <a:lnSpc>
                <a:spcPts val="4620"/>
              </a:lnSpc>
              <a:spcBef>
                <a:spcPct val="0"/>
              </a:spcBef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12318513" y="-295275"/>
            <a:ext cx="3333750" cy="2581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000"/>
              </a:lnSpc>
            </a:pPr>
            <a:r>
              <a:rPr lang="en-US" sz="15000">
                <a:solidFill>
                  <a:srgbClr val="005191"/>
                </a:solidFill>
                <a:latin typeface="League Gothic"/>
              </a:rPr>
              <a:t>CARLA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034611" y="9491585"/>
            <a:ext cx="5664667" cy="7372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77"/>
              </a:lnSpc>
            </a:pPr>
            <a:r>
              <a:rPr lang="en-US" sz="2777">
                <a:solidFill>
                  <a:srgbClr val="F57814"/>
                </a:solidFill>
                <a:latin typeface="Roboto 2"/>
              </a:rPr>
              <a:t>Change</a:t>
            </a:r>
          </a:p>
          <a:p>
            <a:pPr>
              <a:lnSpc>
                <a:spcPts val="2777"/>
              </a:lnSpc>
            </a:pPr>
            <a:r>
              <a:rPr lang="en-US" sz="2777">
                <a:solidFill>
                  <a:srgbClr val="F57814"/>
                </a:solidFill>
                <a:latin typeface="Roboto 2"/>
              </a:rPr>
              <a:t>                               together.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299934" y="9497778"/>
            <a:ext cx="2966593" cy="365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55"/>
              </a:lnSpc>
            </a:pPr>
            <a:r>
              <a:rPr lang="en-US" sz="2110">
                <a:solidFill>
                  <a:srgbClr val="FFB351"/>
                </a:solidFill>
                <a:latin typeface="Roboto 1"/>
              </a:rPr>
              <a:t>doesn't just happen.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1276942" y="9836905"/>
            <a:ext cx="1628102" cy="365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55"/>
              </a:lnSpc>
            </a:pPr>
            <a:r>
              <a:rPr lang="en-US" sz="2110">
                <a:solidFill>
                  <a:srgbClr val="FFB351"/>
                </a:solidFill>
                <a:latin typeface="Roboto 1"/>
              </a:rPr>
              <a:t>We create it</a:t>
            </a:r>
          </a:p>
        </p:txBody>
      </p:sp>
    </p:spTree>
  </p:cSld>
  <p:clrMapOvr>
    <a:masterClrMapping/>
  </p:clrMapOvr>
  <p:transition spd="slow">
    <p:push dir="l"/>
  </p:transition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91078" y="-579798"/>
            <a:ext cx="10774126" cy="11093877"/>
            <a:chOff x="0" y="0"/>
            <a:chExt cx="20626571" cy="2123871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0626570" cy="21238719"/>
            </a:xfrm>
            <a:custGeom>
              <a:avLst/>
              <a:gdLst/>
              <a:ahLst/>
              <a:cxnLst/>
              <a:rect r="r" b="b" t="t" l="l"/>
              <a:pathLst>
                <a:path h="21238719" w="20626570">
                  <a:moveTo>
                    <a:pt x="20626570" y="509322"/>
                  </a:moveTo>
                  <a:lnTo>
                    <a:pt x="20626570" y="20729397"/>
                  </a:lnTo>
                  <a:cubicBezTo>
                    <a:pt x="20626570" y="21010797"/>
                    <a:pt x="20471958" y="21238719"/>
                    <a:pt x="20281067" y="21238719"/>
                  </a:cubicBezTo>
                  <a:lnTo>
                    <a:pt x="345504" y="21238719"/>
                  </a:lnTo>
                  <a:cubicBezTo>
                    <a:pt x="154613" y="21238719"/>
                    <a:pt x="0" y="21010797"/>
                    <a:pt x="0" y="20729397"/>
                  </a:cubicBezTo>
                  <a:lnTo>
                    <a:pt x="0" y="509322"/>
                  </a:lnTo>
                  <a:cubicBezTo>
                    <a:pt x="0" y="227922"/>
                    <a:pt x="154613" y="0"/>
                    <a:pt x="345504" y="0"/>
                  </a:cubicBezTo>
                  <a:lnTo>
                    <a:pt x="20281067" y="0"/>
                  </a:lnTo>
                  <a:cubicBezTo>
                    <a:pt x="20471958" y="0"/>
                    <a:pt x="20626570" y="227922"/>
                    <a:pt x="20626570" y="509322"/>
                  </a:cubicBezTo>
                  <a:close/>
                </a:path>
              </a:pathLst>
            </a:custGeom>
            <a:blipFill>
              <a:blip r:embed="rId2"/>
              <a:stretch>
                <a:fillRect l="-40052" t="0" r="-14495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273440" y="216957"/>
            <a:ext cx="17777969" cy="1035699"/>
            <a:chOff x="0" y="0"/>
            <a:chExt cx="4682263" cy="272777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682263" cy="272777"/>
            </a:xfrm>
            <a:custGeom>
              <a:avLst/>
              <a:gdLst/>
              <a:ahLst/>
              <a:cxnLst/>
              <a:rect r="r" b="b" t="t" l="l"/>
              <a:pathLst>
                <a:path h="272777" w="4682263">
                  <a:moveTo>
                    <a:pt x="22209" y="0"/>
                  </a:moveTo>
                  <a:lnTo>
                    <a:pt x="4660054" y="0"/>
                  </a:lnTo>
                  <a:cubicBezTo>
                    <a:pt x="4672320" y="0"/>
                    <a:pt x="4682263" y="9943"/>
                    <a:pt x="4682263" y="22209"/>
                  </a:cubicBezTo>
                  <a:lnTo>
                    <a:pt x="4682263" y="250567"/>
                  </a:lnTo>
                  <a:cubicBezTo>
                    <a:pt x="4682263" y="262833"/>
                    <a:pt x="4672320" y="272777"/>
                    <a:pt x="4660054" y="272777"/>
                  </a:cubicBezTo>
                  <a:lnTo>
                    <a:pt x="22209" y="272777"/>
                  </a:lnTo>
                  <a:cubicBezTo>
                    <a:pt x="9943" y="272777"/>
                    <a:pt x="0" y="262833"/>
                    <a:pt x="0" y="250567"/>
                  </a:cubicBezTo>
                  <a:lnTo>
                    <a:pt x="0" y="22209"/>
                  </a:lnTo>
                  <a:cubicBezTo>
                    <a:pt x="0" y="9943"/>
                    <a:pt x="9943" y="0"/>
                    <a:pt x="2220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47625"/>
              <a:ext cx="4682263" cy="32040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55"/>
                </a:lnSpc>
              </a:pPr>
            </a:p>
          </p:txBody>
        </p:sp>
      </p:grpSp>
      <p:sp>
        <p:nvSpPr>
          <p:cNvPr name="TextBox 7" id="7"/>
          <p:cNvSpPr txBox="true"/>
          <p:nvPr/>
        </p:nvSpPr>
        <p:spPr>
          <a:xfrm rot="0">
            <a:off x="10956399" y="1479550"/>
            <a:ext cx="6861666" cy="77787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Roboto 1"/>
              </a:rPr>
              <a:t>Many community members do not have access to the resources they need to live healthy lives.</a:t>
            </a:r>
          </a:p>
          <a:p>
            <a:pPr algn="ctr">
              <a:lnSpc>
                <a:spcPts val="3850"/>
              </a:lnSpc>
            </a:pPr>
          </a:p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Roboto 1"/>
              </a:rPr>
              <a:t>By referring people to the resources they need, United Way of Northern Utah helps ensure that the community of Northern Utah stays healthy. </a:t>
            </a:r>
          </a:p>
          <a:p>
            <a:pPr algn="ctr">
              <a:lnSpc>
                <a:spcPts val="3850"/>
              </a:lnSpc>
            </a:pPr>
          </a:p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>
                <a:solidFill>
                  <a:srgbClr val="539ED0"/>
                </a:solidFill>
                <a:latin typeface="Roboto 2"/>
              </a:rPr>
              <a:t>You can LIVE UNITED and build a healthier community by donating $15/month.</a:t>
            </a:r>
            <a:r>
              <a:rPr lang="en-US" sz="3500">
                <a:solidFill>
                  <a:srgbClr val="000000"/>
                </a:solidFill>
                <a:latin typeface="Roboto 2"/>
              </a:rPr>
              <a:t>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236591" y="239506"/>
            <a:ext cx="17801303" cy="981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680"/>
              </a:lnSpc>
            </a:pPr>
            <a:r>
              <a:rPr lang="en-US" sz="6400">
                <a:solidFill>
                  <a:srgbClr val="FFB351"/>
                </a:solidFill>
                <a:latin typeface="League Gothic"/>
              </a:rPr>
              <a:t>TOGETHER, WE CAN HELP A COMMUNITY OF YOUTH AND ADULTS STAY HEALTHY.</a:t>
            </a:r>
            <a:r>
              <a:rPr lang="en-US" sz="6400">
                <a:solidFill>
                  <a:srgbClr val="FFB351"/>
                </a:solidFill>
                <a:latin typeface="League Gothic"/>
              </a:rPr>
              <a:t> 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5749318" y="9424910"/>
            <a:ext cx="2282003" cy="862090"/>
          </a:xfrm>
          <a:custGeom>
            <a:avLst/>
            <a:gdLst/>
            <a:ahLst/>
            <a:cxnLst/>
            <a:rect r="r" b="b" t="t" l="l"/>
            <a:pathLst>
              <a:path h="862090" w="2282003">
                <a:moveTo>
                  <a:pt x="0" y="0"/>
                </a:moveTo>
                <a:lnTo>
                  <a:pt x="2282003" y="0"/>
                </a:lnTo>
                <a:lnTo>
                  <a:pt x="2282003" y="862090"/>
                </a:lnTo>
                <a:lnTo>
                  <a:pt x="0" y="8620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5654162" y="9424910"/>
            <a:ext cx="2282003" cy="862090"/>
          </a:xfrm>
          <a:custGeom>
            <a:avLst/>
            <a:gdLst/>
            <a:ahLst/>
            <a:cxnLst/>
            <a:rect r="r" b="b" t="t" l="l"/>
            <a:pathLst>
              <a:path h="862090" w="2282003">
                <a:moveTo>
                  <a:pt x="0" y="0"/>
                </a:moveTo>
                <a:lnTo>
                  <a:pt x="2282003" y="0"/>
                </a:lnTo>
                <a:lnTo>
                  <a:pt x="2282003" y="862090"/>
                </a:lnTo>
                <a:lnTo>
                  <a:pt x="0" y="86209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187985" y="1922542"/>
            <a:ext cx="7872004" cy="72694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620"/>
              </a:lnSpc>
            </a:pPr>
            <a:r>
              <a:rPr lang="en-US" sz="3300" spc="49">
                <a:solidFill>
                  <a:srgbClr val="000000"/>
                </a:solidFill>
                <a:latin typeface="Roboto 1"/>
              </a:rPr>
              <a:t>Andy’s parents know it’s important to read to their son, but only had access to teen and adult books. Thanks to UWNU’s Little Neighborhood Libraries Program, a new Little Library was installed within walking distance of Andy’s home.</a:t>
            </a:r>
          </a:p>
          <a:p>
            <a:pPr algn="ctr">
              <a:lnSpc>
                <a:spcPts val="2409"/>
              </a:lnSpc>
            </a:pPr>
          </a:p>
          <a:p>
            <a:pPr algn="ctr">
              <a:lnSpc>
                <a:spcPts val="4620"/>
              </a:lnSpc>
              <a:spcBef>
                <a:spcPct val="0"/>
              </a:spcBef>
            </a:pPr>
            <a:r>
              <a:rPr lang="en-US" sz="3300" spc="49">
                <a:solidFill>
                  <a:srgbClr val="000000"/>
                </a:solidFill>
                <a:latin typeface="Roboto 1"/>
              </a:rPr>
              <a:t>The Little Library gave Andy’s family</a:t>
            </a:r>
            <a:r>
              <a:rPr lang="en-US" sz="3300" spc="49">
                <a:solidFill>
                  <a:srgbClr val="000000"/>
                </a:solidFill>
                <a:latin typeface="Roboto 1"/>
              </a:rPr>
              <a:t> access to a variety of books that are developmentally appropriate. His parents read to him every day, and this continuous access to books builds Andy’s confidence in school.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2883475" y="-295275"/>
            <a:ext cx="2825204" cy="2581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1000"/>
              </a:lnSpc>
            </a:pPr>
            <a:r>
              <a:rPr lang="en-US" sz="15000">
                <a:solidFill>
                  <a:srgbClr val="005191"/>
                </a:solidFill>
                <a:latin typeface="League Gothic"/>
              </a:rPr>
              <a:t>ANDY</a:t>
            </a:r>
          </a:p>
        </p:txBody>
      </p:sp>
      <p:grpSp>
        <p:nvGrpSpPr>
          <p:cNvPr name="Group 5" id="5"/>
          <p:cNvGrpSpPr/>
          <p:nvPr/>
        </p:nvGrpSpPr>
        <p:grpSpPr>
          <a:xfrm rot="0">
            <a:off x="-1077787" y="-403438"/>
            <a:ext cx="10955962" cy="11093877"/>
            <a:chOff x="0" y="0"/>
            <a:chExt cx="20974687" cy="2123871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0974687" cy="21238719"/>
            </a:xfrm>
            <a:custGeom>
              <a:avLst/>
              <a:gdLst/>
              <a:ahLst/>
              <a:cxnLst/>
              <a:rect r="r" b="b" t="t" l="l"/>
              <a:pathLst>
                <a:path h="21238719" w="20974687">
                  <a:moveTo>
                    <a:pt x="20974687" y="509322"/>
                  </a:moveTo>
                  <a:lnTo>
                    <a:pt x="20974687" y="20729397"/>
                  </a:lnTo>
                  <a:cubicBezTo>
                    <a:pt x="20974687" y="21010797"/>
                    <a:pt x="20817466" y="21238719"/>
                    <a:pt x="20623352" y="21238719"/>
                  </a:cubicBezTo>
                  <a:lnTo>
                    <a:pt x="351335" y="21238719"/>
                  </a:lnTo>
                  <a:cubicBezTo>
                    <a:pt x="157222" y="21238719"/>
                    <a:pt x="0" y="21010797"/>
                    <a:pt x="0" y="20729397"/>
                  </a:cubicBezTo>
                  <a:lnTo>
                    <a:pt x="0" y="509322"/>
                  </a:lnTo>
                  <a:cubicBezTo>
                    <a:pt x="0" y="227922"/>
                    <a:pt x="157222" y="0"/>
                    <a:pt x="351335" y="0"/>
                  </a:cubicBezTo>
                  <a:lnTo>
                    <a:pt x="20623352" y="0"/>
                  </a:lnTo>
                  <a:cubicBezTo>
                    <a:pt x="20817466" y="0"/>
                    <a:pt x="20974687" y="227922"/>
                    <a:pt x="20974687" y="509322"/>
                  </a:cubicBezTo>
                  <a:close/>
                </a:path>
              </a:pathLst>
            </a:custGeom>
            <a:blipFill>
              <a:blip r:embed="rId3"/>
              <a:stretch>
                <a:fillRect l="-39835" t="0" r="-12147" b="0"/>
              </a:stretch>
            </a:blipFill>
          </p:spPr>
        </p:sp>
      </p:grpSp>
      <p:sp>
        <p:nvSpPr>
          <p:cNvPr name="TextBox 7" id="7"/>
          <p:cNvSpPr txBox="true"/>
          <p:nvPr/>
        </p:nvSpPr>
        <p:spPr>
          <a:xfrm rot="0">
            <a:off x="10064160" y="9506357"/>
            <a:ext cx="5664667" cy="7372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777"/>
              </a:lnSpc>
            </a:pPr>
            <a:r>
              <a:rPr lang="en-US" sz="2777">
                <a:solidFill>
                  <a:srgbClr val="005191"/>
                </a:solidFill>
                <a:latin typeface="Roboto 2"/>
              </a:rPr>
              <a:t>Change</a:t>
            </a:r>
          </a:p>
          <a:p>
            <a:pPr>
              <a:lnSpc>
                <a:spcPts val="2777"/>
              </a:lnSpc>
            </a:pPr>
            <a:r>
              <a:rPr lang="en-US" sz="2777">
                <a:solidFill>
                  <a:srgbClr val="005191"/>
                </a:solidFill>
                <a:latin typeface="Roboto 2"/>
              </a:rPr>
              <a:t>                               together. 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1329484" y="9512550"/>
            <a:ext cx="2966593" cy="365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55"/>
              </a:lnSpc>
            </a:pPr>
            <a:r>
              <a:rPr lang="en-US" sz="2110">
                <a:solidFill>
                  <a:srgbClr val="005191"/>
                </a:solidFill>
                <a:latin typeface="Roboto 1"/>
              </a:rPr>
              <a:t>doesn't just happen.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1306491" y="9851677"/>
            <a:ext cx="1628102" cy="3654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955"/>
              </a:lnSpc>
            </a:pPr>
            <a:r>
              <a:rPr lang="en-US" sz="2110">
                <a:solidFill>
                  <a:srgbClr val="005191"/>
                </a:solidFill>
                <a:latin typeface="Roboto 1"/>
              </a:rPr>
              <a:t>We create it</a:t>
            </a:r>
          </a:p>
        </p:txBody>
      </p:sp>
    </p:spTree>
  </p:cSld>
  <p:clrMapOvr>
    <a:masterClrMapping/>
  </p:clrMapOvr>
  <p:transition spd="slow">
    <p:push dir="l"/>
  </p:transition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91078" y="-579798"/>
            <a:ext cx="11155164" cy="11093877"/>
            <a:chOff x="0" y="0"/>
            <a:chExt cx="21356051" cy="2123871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1356051" cy="21238719"/>
            </a:xfrm>
            <a:custGeom>
              <a:avLst/>
              <a:gdLst/>
              <a:ahLst/>
              <a:cxnLst/>
              <a:rect r="r" b="b" t="t" l="l"/>
              <a:pathLst>
                <a:path h="21238719" w="21356051">
                  <a:moveTo>
                    <a:pt x="21356051" y="509322"/>
                  </a:moveTo>
                  <a:lnTo>
                    <a:pt x="21356051" y="20729397"/>
                  </a:lnTo>
                  <a:cubicBezTo>
                    <a:pt x="21356051" y="21010797"/>
                    <a:pt x="21195971" y="21238719"/>
                    <a:pt x="20998328" y="21238719"/>
                  </a:cubicBezTo>
                  <a:lnTo>
                    <a:pt x="357723" y="21238719"/>
                  </a:lnTo>
                  <a:cubicBezTo>
                    <a:pt x="160081" y="21238719"/>
                    <a:pt x="0" y="21010797"/>
                    <a:pt x="0" y="20729397"/>
                  </a:cubicBezTo>
                  <a:lnTo>
                    <a:pt x="0" y="509322"/>
                  </a:lnTo>
                  <a:cubicBezTo>
                    <a:pt x="0" y="227922"/>
                    <a:pt x="160081" y="0"/>
                    <a:pt x="357723" y="0"/>
                  </a:cubicBezTo>
                  <a:lnTo>
                    <a:pt x="20998328" y="0"/>
                  </a:lnTo>
                  <a:cubicBezTo>
                    <a:pt x="21195971" y="0"/>
                    <a:pt x="21356051" y="227922"/>
                    <a:pt x="21356051" y="509322"/>
                  </a:cubicBezTo>
                  <a:close/>
                </a:path>
              </a:pathLst>
            </a:custGeom>
            <a:blipFill>
              <a:blip r:embed="rId2"/>
              <a:stretch>
                <a:fillRect l="-31144" t="0" r="-18593" b="0"/>
              </a:stretch>
            </a:blipFill>
          </p:spPr>
        </p:sp>
      </p:grpSp>
      <p:sp>
        <p:nvSpPr>
          <p:cNvPr name="TextBox 4" id="4"/>
          <p:cNvSpPr txBox="true"/>
          <p:nvPr/>
        </p:nvSpPr>
        <p:spPr>
          <a:xfrm rot="0">
            <a:off x="11127200" y="1371612"/>
            <a:ext cx="6904121" cy="8578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Roboto 1"/>
              </a:rPr>
              <a:t>Individuals and families face financial obstacles that prevent a good quality of life. </a:t>
            </a:r>
            <a:r>
              <a:rPr lang="en-US" sz="3500">
                <a:solidFill>
                  <a:srgbClr val="FF443B"/>
                </a:solidFill>
                <a:latin typeface="Roboto 1"/>
              </a:rPr>
              <a:t>Over 25% of families in Northern Utah live below the self-sufficiency level.</a:t>
            </a:r>
          </a:p>
          <a:p>
            <a:pPr algn="ctr">
              <a:lnSpc>
                <a:spcPts val="2800"/>
              </a:lnSpc>
            </a:pPr>
          </a:p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000000"/>
                </a:solidFill>
                <a:latin typeface="Roboto 1"/>
              </a:rPr>
              <a:t>UWNU funds various initiatives and programs to help individuals achieve long-term financial stability. </a:t>
            </a:r>
          </a:p>
          <a:p>
            <a:pPr algn="ctr">
              <a:lnSpc>
                <a:spcPts val="2800"/>
              </a:lnSpc>
            </a:pP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539ED0"/>
                </a:solidFill>
                <a:latin typeface="Roboto 2"/>
              </a:rPr>
              <a:t>You can LIVE UNITED to help families become financially stable by donating $30/month. </a:t>
            </a:r>
          </a:p>
          <a:p>
            <a:pPr algn="ctr">
              <a:lnSpc>
                <a:spcPts val="4900"/>
              </a:lnSpc>
              <a:spcBef>
                <a:spcPct val="0"/>
              </a:spcBef>
            </a:pPr>
          </a:p>
        </p:txBody>
      </p:sp>
      <p:grpSp>
        <p:nvGrpSpPr>
          <p:cNvPr name="Group 5" id="5"/>
          <p:cNvGrpSpPr/>
          <p:nvPr/>
        </p:nvGrpSpPr>
        <p:grpSpPr>
          <a:xfrm rot="0">
            <a:off x="253353" y="240291"/>
            <a:ext cx="17777969" cy="1035699"/>
            <a:chOff x="0" y="0"/>
            <a:chExt cx="4682263" cy="272777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4682263" cy="272777"/>
            </a:xfrm>
            <a:custGeom>
              <a:avLst/>
              <a:gdLst/>
              <a:ahLst/>
              <a:cxnLst/>
              <a:rect r="r" b="b" t="t" l="l"/>
              <a:pathLst>
                <a:path h="272777" w="4682263">
                  <a:moveTo>
                    <a:pt x="22209" y="0"/>
                  </a:moveTo>
                  <a:lnTo>
                    <a:pt x="4660054" y="0"/>
                  </a:lnTo>
                  <a:cubicBezTo>
                    <a:pt x="4672320" y="0"/>
                    <a:pt x="4682263" y="9943"/>
                    <a:pt x="4682263" y="22209"/>
                  </a:cubicBezTo>
                  <a:lnTo>
                    <a:pt x="4682263" y="250567"/>
                  </a:lnTo>
                  <a:cubicBezTo>
                    <a:pt x="4682263" y="262833"/>
                    <a:pt x="4672320" y="272777"/>
                    <a:pt x="4660054" y="272777"/>
                  </a:cubicBezTo>
                  <a:lnTo>
                    <a:pt x="22209" y="272777"/>
                  </a:lnTo>
                  <a:cubicBezTo>
                    <a:pt x="9943" y="272777"/>
                    <a:pt x="0" y="262833"/>
                    <a:pt x="0" y="250567"/>
                  </a:cubicBezTo>
                  <a:lnTo>
                    <a:pt x="0" y="22209"/>
                  </a:lnTo>
                  <a:cubicBezTo>
                    <a:pt x="0" y="9943"/>
                    <a:pt x="9943" y="0"/>
                    <a:pt x="2220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47625"/>
              <a:ext cx="4682263" cy="320402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55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325737" y="372378"/>
            <a:ext cx="17636526" cy="819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480"/>
              </a:lnSpc>
            </a:pPr>
            <a:r>
              <a:rPr lang="en-US" sz="5400">
                <a:solidFill>
                  <a:srgbClr val="FFB351"/>
                </a:solidFill>
                <a:latin typeface="League Gothic"/>
              </a:rPr>
              <a:t>TOGETHER, WE CAN BUILD A COMMUNITY OF FINANCIALLY STABLE AND INDEPENDENT FAMILIES.</a:t>
            </a:r>
            <a:r>
              <a:rPr lang="en-US" sz="5400">
                <a:solidFill>
                  <a:srgbClr val="FFB351"/>
                </a:solidFill>
                <a:latin typeface="League Gothic"/>
              </a:rPr>
              <a:t> 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15958965" y="9504110"/>
            <a:ext cx="2072356" cy="782890"/>
          </a:xfrm>
          <a:custGeom>
            <a:avLst/>
            <a:gdLst/>
            <a:ahLst/>
            <a:cxnLst/>
            <a:rect r="r" b="b" t="t" l="l"/>
            <a:pathLst>
              <a:path h="782890" w="2072356">
                <a:moveTo>
                  <a:pt x="0" y="0"/>
                </a:moveTo>
                <a:lnTo>
                  <a:pt x="2072356" y="0"/>
                </a:lnTo>
                <a:lnTo>
                  <a:pt x="2072356" y="782890"/>
                </a:lnTo>
                <a:lnTo>
                  <a:pt x="0" y="7828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  <p:transition spd="slow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DAGCsMtn3vc</dc:identifier>
  <dcterms:modified xsi:type="dcterms:W3CDTF">2011-08-01T06:04:30Z</dcterms:modified>
  <cp:revision>1</cp:revision>
  <dc:title>WPC Story &amp; Impact Slides (90th Birthday)</dc:title>
</cp:coreProperties>
</file>